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embeddings/oleObject1.bin" ContentType="application/vnd.openxmlformats-officedocument.oleObject"/>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70" r:id="rId5"/>
    <p:sldId id="257" r:id="rId6"/>
    <p:sldId id="261" r:id="rId7"/>
    <p:sldId id="260" r:id="rId8"/>
    <p:sldId id="262" r:id="rId9"/>
    <p:sldId id="267" r:id="rId10"/>
    <p:sldId id="268" r:id="rId11"/>
    <p:sldId id="269" r:id="rId12"/>
    <p:sldId id="263" r:id="rId13"/>
    <p:sldId id="264" r:id="rId14"/>
    <p:sldId id="271" r:id="rId15"/>
    <p:sldId id="265"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2416" y="-12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UDISK:CReSIS%20Education%20Coordinator:2010%20Math%20Team%20Data%20for%20March%202011:Camelot%203rd,%204th%20&amp;%205th%20Grade%20SOL%20Scores%2005-10%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100"/>
              <a:t>Camelot 4th Grade Math SOL Scores 2005-2010</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Sheet2!$A$1</c:f>
              <c:strCache>
                <c:ptCount val="1"/>
                <c:pt idx="0">
                  <c:v>500-600</c:v>
                </c:pt>
              </c:strCache>
            </c:strRef>
          </c:tx>
          <c:invertIfNegative val="0"/>
          <c:cat>
            <c:numRef>
              <c:f>Sheet2!$B$6:$F$6</c:f>
              <c:numCache>
                <c:formatCode>General</c:formatCode>
                <c:ptCount val="5"/>
                <c:pt idx="0">
                  <c:v>2006.0</c:v>
                </c:pt>
                <c:pt idx="1">
                  <c:v>2007.0</c:v>
                </c:pt>
                <c:pt idx="2">
                  <c:v>2008.0</c:v>
                </c:pt>
                <c:pt idx="3">
                  <c:v>2009.0</c:v>
                </c:pt>
                <c:pt idx="4">
                  <c:v>2010.0</c:v>
                </c:pt>
              </c:numCache>
            </c:numRef>
          </c:cat>
          <c:val>
            <c:numRef>
              <c:f>Sheet2!$B$1:$F$1</c:f>
              <c:numCache>
                <c:formatCode>General</c:formatCode>
                <c:ptCount val="5"/>
                <c:pt idx="0">
                  <c:v>39.0</c:v>
                </c:pt>
                <c:pt idx="1">
                  <c:v>17.0</c:v>
                </c:pt>
                <c:pt idx="2">
                  <c:v>30.0</c:v>
                </c:pt>
                <c:pt idx="3">
                  <c:v>36.0</c:v>
                </c:pt>
                <c:pt idx="4">
                  <c:v>44.0</c:v>
                </c:pt>
              </c:numCache>
            </c:numRef>
          </c:val>
        </c:ser>
        <c:ser>
          <c:idx val="1"/>
          <c:order val="1"/>
          <c:tx>
            <c:strRef>
              <c:f>Sheet2!$A$2</c:f>
              <c:strCache>
                <c:ptCount val="1"/>
                <c:pt idx="0">
                  <c:v>425-499</c:v>
                </c:pt>
              </c:strCache>
            </c:strRef>
          </c:tx>
          <c:invertIfNegative val="0"/>
          <c:cat>
            <c:numRef>
              <c:f>Sheet2!$B$6:$F$6</c:f>
              <c:numCache>
                <c:formatCode>General</c:formatCode>
                <c:ptCount val="5"/>
                <c:pt idx="0">
                  <c:v>2006.0</c:v>
                </c:pt>
                <c:pt idx="1">
                  <c:v>2007.0</c:v>
                </c:pt>
                <c:pt idx="2">
                  <c:v>2008.0</c:v>
                </c:pt>
                <c:pt idx="3">
                  <c:v>2009.0</c:v>
                </c:pt>
                <c:pt idx="4">
                  <c:v>2010.0</c:v>
                </c:pt>
              </c:numCache>
            </c:numRef>
          </c:cat>
          <c:val>
            <c:numRef>
              <c:f>Sheet2!$B$2:$F$2</c:f>
              <c:numCache>
                <c:formatCode>General</c:formatCode>
                <c:ptCount val="5"/>
                <c:pt idx="0">
                  <c:v>37.0</c:v>
                </c:pt>
                <c:pt idx="1">
                  <c:v>38.0</c:v>
                </c:pt>
                <c:pt idx="2">
                  <c:v>39.0</c:v>
                </c:pt>
                <c:pt idx="3">
                  <c:v>38.0</c:v>
                </c:pt>
                <c:pt idx="4">
                  <c:v>43.0</c:v>
                </c:pt>
              </c:numCache>
            </c:numRef>
          </c:val>
        </c:ser>
        <c:ser>
          <c:idx val="2"/>
          <c:order val="2"/>
          <c:tx>
            <c:strRef>
              <c:f>Sheet2!$A$3</c:f>
              <c:strCache>
                <c:ptCount val="1"/>
                <c:pt idx="0">
                  <c:v>400-424</c:v>
                </c:pt>
              </c:strCache>
            </c:strRef>
          </c:tx>
          <c:invertIfNegative val="0"/>
          <c:cat>
            <c:numRef>
              <c:f>Sheet2!$B$6:$F$6</c:f>
              <c:numCache>
                <c:formatCode>General</c:formatCode>
                <c:ptCount val="5"/>
                <c:pt idx="0">
                  <c:v>2006.0</c:v>
                </c:pt>
                <c:pt idx="1">
                  <c:v>2007.0</c:v>
                </c:pt>
                <c:pt idx="2">
                  <c:v>2008.0</c:v>
                </c:pt>
                <c:pt idx="3">
                  <c:v>2009.0</c:v>
                </c:pt>
                <c:pt idx="4">
                  <c:v>2010.0</c:v>
                </c:pt>
              </c:numCache>
            </c:numRef>
          </c:cat>
          <c:val>
            <c:numRef>
              <c:f>Sheet2!$B$3:$F$3</c:f>
              <c:numCache>
                <c:formatCode>General</c:formatCode>
                <c:ptCount val="5"/>
                <c:pt idx="0">
                  <c:v>9.0</c:v>
                </c:pt>
                <c:pt idx="1">
                  <c:v>14.0</c:v>
                </c:pt>
                <c:pt idx="2">
                  <c:v>5.0</c:v>
                </c:pt>
                <c:pt idx="3">
                  <c:v>9.0</c:v>
                </c:pt>
                <c:pt idx="4">
                  <c:v>6.0</c:v>
                </c:pt>
              </c:numCache>
            </c:numRef>
          </c:val>
        </c:ser>
        <c:ser>
          <c:idx val="3"/>
          <c:order val="3"/>
          <c:tx>
            <c:strRef>
              <c:f>Sheet2!$A$4</c:f>
              <c:strCache>
                <c:ptCount val="1"/>
                <c:pt idx="0">
                  <c:v>350-399</c:v>
                </c:pt>
              </c:strCache>
            </c:strRef>
          </c:tx>
          <c:invertIfNegative val="0"/>
          <c:cat>
            <c:numRef>
              <c:f>Sheet2!$B$6:$F$6</c:f>
              <c:numCache>
                <c:formatCode>General</c:formatCode>
                <c:ptCount val="5"/>
                <c:pt idx="0">
                  <c:v>2006.0</c:v>
                </c:pt>
                <c:pt idx="1">
                  <c:v>2007.0</c:v>
                </c:pt>
                <c:pt idx="2">
                  <c:v>2008.0</c:v>
                </c:pt>
                <c:pt idx="3">
                  <c:v>2009.0</c:v>
                </c:pt>
                <c:pt idx="4">
                  <c:v>2010.0</c:v>
                </c:pt>
              </c:numCache>
            </c:numRef>
          </c:cat>
          <c:val>
            <c:numRef>
              <c:f>Sheet2!$B$4:$F$4</c:f>
              <c:numCache>
                <c:formatCode>General</c:formatCode>
                <c:ptCount val="5"/>
                <c:pt idx="0">
                  <c:v>12.0</c:v>
                </c:pt>
                <c:pt idx="1">
                  <c:v>5.0</c:v>
                </c:pt>
                <c:pt idx="2">
                  <c:v>6.0</c:v>
                </c:pt>
                <c:pt idx="3">
                  <c:v>2.0</c:v>
                </c:pt>
                <c:pt idx="4">
                  <c:v>5.0</c:v>
                </c:pt>
              </c:numCache>
            </c:numRef>
          </c:val>
        </c:ser>
        <c:ser>
          <c:idx val="4"/>
          <c:order val="4"/>
          <c:tx>
            <c:strRef>
              <c:f>Sheet2!$A$5</c:f>
              <c:strCache>
                <c:ptCount val="1"/>
                <c:pt idx="0">
                  <c:v>300-349</c:v>
                </c:pt>
              </c:strCache>
            </c:strRef>
          </c:tx>
          <c:invertIfNegative val="0"/>
          <c:cat>
            <c:numRef>
              <c:f>Sheet2!$B$6:$F$6</c:f>
              <c:numCache>
                <c:formatCode>General</c:formatCode>
                <c:ptCount val="5"/>
                <c:pt idx="0">
                  <c:v>2006.0</c:v>
                </c:pt>
                <c:pt idx="1">
                  <c:v>2007.0</c:v>
                </c:pt>
                <c:pt idx="2">
                  <c:v>2008.0</c:v>
                </c:pt>
                <c:pt idx="3">
                  <c:v>2009.0</c:v>
                </c:pt>
                <c:pt idx="4">
                  <c:v>2010.0</c:v>
                </c:pt>
              </c:numCache>
            </c:numRef>
          </c:cat>
          <c:val>
            <c:numRef>
              <c:f>Sheet2!$B$5:$F$5</c:f>
              <c:numCache>
                <c:formatCode>General</c:formatCode>
                <c:ptCount val="5"/>
                <c:pt idx="0">
                  <c:v>1.0</c:v>
                </c:pt>
                <c:pt idx="1">
                  <c:v>3.0</c:v>
                </c:pt>
                <c:pt idx="2">
                  <c:v>3.0</c:v>
                </c:pt>
                <c:pt idx="3">
                  <c:v>3.0</c:v>
                </c:pt>
                <c:pt idx="4">
                  <c:v>2.0</c:v>
                </c:pt>
              </c:numCache>
            </c:numRef>
          </c:val>
        </c:ser>
        <c:dLbls>
          <c:showLegendKey val="0"/>
          <c:showVal val="0"/>
          <c:showCatName val="0"/>
          <c:showSerName val="0"/>
          <c:showPercent val="0"/>
          <c:showBubbleSize val="0"/>
        </c:dLbls>
        <c:gapWidth val="150"/>
        <c:shape val="box"/>
        <c:axId val="412103864"/>
        <c:axId val="518160568"/>
        <c:axId val="0"/>
      </c:bar3DChart>
      <c:catAx>
        <c:axId val="412103864"/>
        <c:scaling>
          <c:orientation val="minMax"/>
        </c:scaling>
        <c:delete val="0"/>
        <c:axPos val="b"/>
        <c:title>
          <c:tx>
            <c:rich>
              <a:bodyPr/>
              <a:lstStyle/>
              <a:p>
                <a:pPr>
                  <a:defRPr/>
                </a:pPr>
                <a:r>
                  <a:rPr lang="en-US"/>
                  <a:t>Years </a:t>
                </a:r>
              </a:p>
            </c:rich>
          </c:tx>
          <c:layout/>
          <c:overlay val="0"/>
        </c:title>
        <c:numFmt formatCode="General" sourceLinked="1"/>
        <c:majorTickMark val="none"/>
        <c:minorTickMark val="none"/>
        <c:tickLblPos val="nextTo"/>
        <c:crossAx val="518160568"/>
        <c:crosses val="autoZero"/>
        <c:auto val="0"/>
        <c:lblAlgn val="ctr"/>
        <c:lblOffset val="100"/>
        <c:noMultiLvlLbl val="0"/>
      </c:catAx>
      <c:valAx>
        <c:axId val="518160568"/>
        <c:scaling>
          <c:orientation val="minMax"/>
        </c:scaling>
        <c:delete val="0"/>
        <c:axPos val="l"/>
        <c:majorGridlines/>
        <c:title>
          <c:tx>
            <c:rich>
              <a:bodyPr/>
              <a:lstStyle/>
              <a:p>
                <a:pPr>
                  <a:defRPr/>
                </a:pPr>
                <a:r>
                  <a:rPr lang="en-US"/>
                  <a:t>Number</a:t>
                </a:r>
                <a:r>
                  <a:rPr lang="en-US" baseline="0"/>
                  <a:t> of </a:t>
                </a:r>
                <a:r>
                  <a:rPr lang="en-US"/>
                  <a:t>Students </a:t>
                </a:r>
              </a:p>
            </c:rich>
          </c:tx>
          <c:layout/>
          <c:overlay val="0"/>
        </c:title>
        <c:numFmt formatCode="General" sourceLinked="1"/>
        <c:majorTickMark val="out"/>
        <c:minorTickMark val="none"/>
        <c:tickLblPos val="nextTo"/>
        <c:crossAx val="412103864"/>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sz="1100"/>
              <a:t>Camelot</a:t>
            </a:r>
            <a:r>
              <a:rPr lang="en-US" sz="1100" baseline="0"/>
              <a:t> 5th Grade Math SOL Scores </a:t>
            </a:r>
          </a:p>
          <a:p>
            <a:pPr>
              <a:defRPr/>
            </a:pPr>
            <a:r>
              <a:rPr lang="en-US" sz="1100" baseline="0"/>
              <a:t>2005-2010</a:t>
            </a:r>
            <a:endParaRPr lang="en-US" sz="110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Sheet1!$A$1</c:f>
              <c:strCache>
                <c:ptCount val="1"/>
                <c:pt idx="0">
                  <c:v>500-600</c:v>
                </c:pt>
              </c:strCache>
            </c:strRef>
          </c:tx>
          <c:invertIfNegative val="0"/>
          <c:cat>
            <c:numRef>
              <c:f>Sheet1!$B$6:$F$6</c:f>
              <c:numCache>
                <c:formatCode>General</c:formatCode>
                <c:ptCount val="5"/>
                <c:pt idx="0">
                  <c:v>2006.0</c:v>
                </c:pt>
                <c:pt idx="1">
                  <c:v>2007.0</c:v>
                </c:pt>
                <c:pt idx="2">
                  <c:v>2008.0</c:v>
                </c:pt>
                <c:pt idx="3">
                  <c:v>2009.0</c:v>
                </c:pt>
                <c:pt idx="4">
                  <c:v>2010.0</c:v>
                </c:pt>
              </c:numCache>
            </c:numRef>
          </c:cat>
          <c:val>
            <c:numRef>
              <c:f>Sheet1!$B$1:$F$1</c:f>
              <c:numCache>
                <c:formatCode>General</c:formatCode>
                <c:ptCount val="5"/>
                <c:pt idx="0">
                  <c:v>44.0</c:v>
                </c:pt>
                <c:pt idx="1">
                  <c:v>52.0</c:v>
                </c:pt>
                <c:pt idx="2">
                  <c:v>41.0</c:v>
                </c:pt>
                <c:pt idx="3">
                  <c:v>45.0</c:v>
                </c:pt>
                <c:pt idx="4">
                  <c:v>32.0</c:v>
                </c:pt>
              </c:numCache>
            </c:numRef>
          </c:val>
        </c:ser>
        <c:ser>
          <c:idx val="1"/>
          <c:order val="1"/>
          <c:tx>
            <c:strRef>
              <c:f>Sheet1!$A$2</c:f>
              <c:strCache>
                <c:ptCount val="1"/>
                <c:pt idx="0">
                  <c:v>425-499</c:v>
                </c:pt>
              </c:strCache>
            </c:strRef>
          </c:tx>
          <c:invertIfNegative val="0"/>
          <c:cat>
            <c:numRef>
              <c:f>Sheet1!$B$6:$F$6</c:f>
              <c:numCache>
                <c:formatCode>General</c:formatCode>
                <c:ptCount val="5"/>
                <c:pt idx="0">
                  <c:v>2006.0</c:v>
                </c:pt>
                <c:pt idx="1">
                  <c:v>2007.0</c:v>
                </c:pt>
                <c:pt idx="2">
                  <c:v>2008.0</c:v>
                </c:pt>
                <c:pt idx="3">
                  <c:v>2009.0</c:v>
                </c:pt>
                <c:pt idx="4">
                  <c:v>2010.0</c:v>
                </c:pt>
              </c:numCache>
            </c:numRef>
          </c:cat>
          <c:val>
            <c:numRef>
              <c:f>Sheet1!$B$2:$F$2</c:f>
              <c:numCache>
                <c:formatCode>General</c:formatCode>
                <c:ptCount val="5"/>
                <c:pt idx="0">
                  <c:v>34.0</c:v>
                </c:pt>
                <c:pt idx="1">
                  <c:v>33.0</c:v>
                </c:pt>
                <c:pt idx="2">
                  <c:v>33.0</c:v>
                </c:pt>
                <c:pt idx="3">
                  <c:v>30.0</c:v>
                </c:pt>
                <c:pt idx="4">
                  <c:v>42.0</c:v>
                </c:pt>
              </c:numCache>
            </c:numRef>
          </c:val>
        </c:ser>
        <c:ser>
          <c:idx val="2"/>
          <c:order val="2"/>
          <c:tx>
            <c:strRef>
              <c:f>Sheet1!$A$3</c:f>
              <c:strCache>
                <c:ptCount val="1"/>
                <c:pt idx="0">
                  <c:v>400-424</c:v>
                </c:pt>
              </c:strCache>
            </c:strRef>
          </c:tx>
          <c:invertIfNegative val="0"/>
          <c:cat>
            <c:numRef>
              <c:f>Sheet1!$B$6:$F$6</c:f>
              <c:numCache>
                <c:formatCode>General</c:formatCode>
                <c:ptCount val="5"/>
                <c:pt idx="0">
                  <c:v>2006.0</c:v>
                </c:pt>
                <c:pt idx="1">
                  <c:v>2007.0</c:v>
                </c:pt>
                <c:pt idx="2">
                  <c:v>2008.0</c:v>
                </c:pt>
                <c:pt idx="3">
                  <c:v>2009.0</c:v>
                </c:pt>
                <c:pt idx="4">
                  <c:v>2010.0</c:v>
                </c:pt>
              </c:numCache>
            </c:numRef>
          </c:cat>
          <c:val>
            <c:numRef>
              <c:f>Sheet1!$B$3:$F$3</c:f>
              <c:numCache>
                <c:formatCode>General</c:formatCode>
                <c:ptCount val="5"/>
                <c:pt idx="0">
                  <c:v>11.0</c:v>
                </c:pt>
                <c:pt idx="1">
                  <c:v>9.0</c:v>
                </c:pt>
                <c:pt idx="2">
                  <c:v>9.0</c:v>
                </c:pt>
                <c:pt idx="3">
                  <c:v>9.0</c:v>
                </c:pt>
                <c:pt idx="4">
                  <c:v>5.0</c:v>
                </c:pt>
              </c:numCache>
            </c:numRef>
          </c:val>
        </c:ser>
        <c:ser>
          <c:idx val="3"/>
          <c:order val="3"/>
          <c:tx>
            <c:strRef>
              <c:f>Sheet1!$A$4</c:f>
              <c:strCache>
                <c:ptCount val="1"/>
                <c:pt idx="0">
                  <c:v>350-399</c:v>
                </c:pt>
              </c:strCache>
            </c:strRef>
          </c:tx>
          <c:invertIfNegative val="0"/>
          <c:cat>
            <c:numRef>
              <c:f>Sheet1!$B$6:$F$6</c:f>
              <c:numCache>
                <c:formatCode>General</c:formatCode>
                <c:ptCount val="5"/>
                <c:pt idx="0">
                  <c:v>2006.0</c:v>
                </c:pt>
                <c:pt idx="1">
                  <c:v>2007.0</c:v>
                </c:pt>
                <c:pt idx="2">
                  <c:v>2008.0</c:v>
                </c:pt>
                <c:pt idx="3">
                  <c:v>2009.0</c:v>
                </c:pt>
                <c:pt idx="4">
                  <c:v>2010.0</c:v>
                </c:pt>
              </c:numCache>
            </c:numRef>
          </c:cat>
          <c:val>
            <c:numRef>
              <c:f>Sheet1!$B$4:$F$4</c:f>
              <c:numCache>
                <c:formatCode>General</c:formatCode>
                <c:ptCount val="5"/>
                <c:pt idx="0">
                  <c:v>7.0</c:v>
                </c:pt>
                <c:pt idx="1">
                  <c:v>4.0</c:v>
                </c:pt>
                <c:pt idx="2">
                  <c:v>4.0</c:v>
                </c:pt>
                <c:pt idx="3">
                  <c:v>6.0</c:v>
                </c:pt>
                <c:pt idx="4">
                  <c:v>5.0</c:v>
                </c:pt>
              </c:numCache>
            </c:numRef>
          </c:val>
        </c:ser>
        <c:ser>
          <c:idx val="4"/>
          <c:order val="4"/>
          <c:tx>
            <c:strRef>
              <c:f>Sheet1!$A$5</c:f>
              <c:strCache>
                <c:ptCount val="1"/>
                <c:pt idx="0">
                  <c:v>300-349</c:v>
                </c:pt>
              </c:strCache>
            </c:strRef>
          </c:tx>
          <c:invertIfNegative val="0"/>
          <c:cat>
            <c:numRef>
              <c:f>Sheet1!$B$6:$F$6</c:f>
              <c:numCache>
                <c:formatCode>General</c:formatCode>
                <c:ptCount val="5"/>
                <c:pt idx="0">
                  <c:v>2006.0</c:v>
                </c:pt>
                <c:pt idx="1">
                  <c:v>2007.0</c:v>
                </c:pt>
                <c:pt idx="2">
                  <c:v>2008.0</c:v>
                </c:pt>
                <c:pt idx="3">
                  <c:v>2009.0</c:v>
                </c:pt>
                <c:pt idx="4">
                  <c:v>2010.0</c:v>
                </c:pt>
              </c:numCache>
            </c:numRef>
          </c:cat>
          <c:val>
            <c:numRef>
              <c:f>Sheet1!$B$5:$F$5</c:f>
              <c:numCache>
                <c:formatCode>General</c:formatCode>
                <c:ptCount val="5"/>
                <c:pt idx="0">
                  <c:v>1.0</c:v>
                </c:pt>
                <c:pt idx="1">
                  <c:v>2.0</c:v>
                </c:pt>
                <c:pt idx="2">
                  <c:v>2.0</c:v>
                </c:pt>
                <c:pt idx="3">
                  <c:v>7.0</c:v>
                </c:pt>
                <c:pt idx="4">
                  <c:v>1.0</c:v>
                </c:pt>
              </c:numCache>
            </c:numRef>
          </c:val>
        </c:ser>
        <c:dLbls>
          <c:showLegendKey val="0"/>
          <c:showVal val="0"/>
          <c:showCatName val="0"/>
          <c:showSerName val="0"/>
          <c:showPercent val="0"/>
          <c:showBubbleSize val="0"/>
        </c:dLbls>
        <c:gapWidth val="150"/>
        <c:shape val="box"/>
        <c:axId val="538633864"/>
        <c:axId val="518498376"/>
        <c:axId val="0"/>
      </c:bar3DChart>
      <c:catAx>
        <c:axId val="538633864"/>
        <c:scaling>
          <c:orientation val="minMax"/>
        </c:scaling>
        <c:delete val="0"/>
        <c:axPos val="b"/>
        <c:title>
          <c:tx>
            <c:rich>
              <a:bodyPr/>
              <a:lstStyle/>
              <a:p>
                <a:pPr>
                  <a:defRPr/>
                </a:pPr>
                <a:r>
                  <a:rPr lang="en-US"/>
                  <a:t>Years</a:t>
                </a:r>
                <a:r>
                  <a:rPr lang="en-US" baseline="0"/>
                  <a:t> Tested</a:t>
                </a:r>
                <a:endParaRPr lang="en-US"/>
              </a:p>
            </c:rich>
          </c:tx>
          <c:layout/>
          <c:overlay val="0"/>
        </c:title>
        <c:numFmt formatCode="General" sourceLinked="1"/>
        <c:majorTickMark val="none"/>
        <c:minorTickMark val="none"/>
        <c:tickLblPos val="nextTo"/>
        <c:crossAx val="518498376"/>
        <c:crosses val="autoZero"/>
        <c:auto val="1"/>
        <c:lblAlgn val="ctr"/>
        <c:lblOffset val="100"/>
        <c:noMultiLvlLbl val="0"/>
      </c:catAx>
      <c:valAx>
        <c:axId val="518498376"/>
        <c:scaling>
          <c:orientation val="minMax"/>
        </c:scaling>
        <c:delete val="0"/>
        <c:axPos val="l"/>
        <c:majorGridlines/>
        <c:title>
          <c:tx>
            <c:rich>
              <a:bodyPr/>
              <a:lstStyle/>
              <a:p>
                <a:pPr>
                  <a:defRPr/>
                </a:pPr>
                <a:r>
                  <a:rPr lang="en-US"/>
                  <a:t>Number</a:t>
                </a:r>
                <a:r>
                  <a:rPr lang="en-US" baseline="0"/>
                  <a:t> of Students</a:t>
                </a:r>
                <a:endParaRPr lang="en-US"/>
              </a:p>
            </c:rich>
          </c:tx>
          <c:layout/>
          <c:overlay val="0"/>
        </c:title>
        <c:numFmt formatCode="General" sourceLinked="1"/>
        <c:majorTickMark val="out"/>
        <c:minorTickMark val="none"/>
        <c:tickLblPos val="nextTo"/>
        <c:crossAx val="538633864"/>
        <c:crosses val="autoZero"/>
        <c:crossBetween val="between"/>
      </c:valAx>
    </c:plotArea>
    <c:legend>
      <c:legendPos val="r"/>
      <c:layout/>
      <c:overlay val="0"/>
    </c:legend>
    <c:plotVisOnly val="1"/>
    <c:dispBlanksAs val="gap"/>
    <c:showDLblsOverMax val="0"/>
  </c:chart>
  <c:externalData r:id="rId2">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680B07-01D9-4254-A2E1-7DCB24403DD1}" type="datetimeFigureOut">
              <a:rPr lang="en-US" smtClean="0"/>
              <a:t>12/8/11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BBCD4-DACC-4E49-9A0D-CCB7C23BEE4C}"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680B07-01D9-4254-A2E1-7DCB24403DD1}" type="datetimeFigureOut">
              <a:rPr lang="en-US" smtClean="0"/>
              <a:t>12/8/11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BBCD4-DACC-4E49-9A0D-CCB7C23BEE4C}"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680B07-01D9-4254-A2E1-7DCB24403DD1}" type="datetimeFigureOut">
              <a:rPr lang="en-US" smtClean="0"/>
              <a:t>12/8/11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BBCD4-DACC-4E49-9A0D-CCB7C23BEE4C}"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9680B07-01D9-4254-A2E1-7DCB24403DD1}" type="datetimeFigureOut">
              <a:rPr lang="en-US" smtClean="0"/>
              <a:t>12/8/11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BBCD4-DACC-4E49-9A0D-CCB7C23BEE4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680B07-01D9-4254-A2E1-7DCB24403DD1}" type="datetimeFigureOut">
              <a:rPr lang="en-US" smtClean="0"/>
              <a:t>12/8/11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ABBCD4-DACC-4E49-9A0D-CCB7C23BEE4C}"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9680B07-01D9-4254-A2E1-7DCB24403DD1}" type="datetimeFigureOut">
              <a:rPr lang="en-US" smtClean="0"/>
              <a:t>12/8/11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BBCD4-DACC-4E49-9A0D-CCB7C23BEE4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680B07-01D9-4254-A2E1-7DCB24403DD1}" type="datetimeFigureOut">
              <a:rPr lang="en-US" smtClean="0"/>
              <a:t>12/8/11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ABBCD4-DACC-4E49-9A0D-CCB7C23BEE4C}"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680B07-01D9-4254-A2E1-7DCB24403DD1}" type="datetimeFigureOut">
              <a:rPr lang="en-US" smtClean="0"/>
              <a:t>12/8/11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ABBCD4-DACC-4E49-9A0D-CCB7C23BEE4C}"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80B07-01D9-4254-A2E1-7DCB24403DD1}" type="datetimeFigureOut">
              <a:rPr lang="en-US" smtClean="0"/>
              <a:t>12/8/11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ABBCD4-DACC-4E49-9A0D-CCB7C23BEE4C}"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680B07-01D9-4254-A2E1-7DCB24403DD1}" type="datetimeFigureOut">
              <a:rPr lang="en-US" smtClean="0"/>
              <a:t>12/8/11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BBCD4-DACC-4E49-9A0D-CCB7C23BEE4C}"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680B07-01D9-4254-A2E1-7DCB24403DD1}" type="datetimeFigureOut">
              <a:rPr lang="en-US" smtClean="0"/>
              <a:t>12/8/11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ABBCD4-DACC-4E49-9A0D-CCB7C23BEE4C}"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9680B07-01D9-4254-A2E1-7DCB24403DD1}" type="datetimeFigureOut">
              <a:rPr lang="en-US" smtClean="0"/>
              <a:t>12/8/11</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1ABBCD4-DACC-4E49-9A0D-CCB7C23BEE4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867"/>
            <a:ext cx="5638800" cy="53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038600" y="381000"/>
            <a:ext cx="4783666" cy="1143000"/>
          </a:xfrm>
        </p:spPr>
        <p:txBody>
          <a:bodyPr>
            <a:noAutofit/>
          </a:bodyPr>
          <a:lstStyle/>
          <a:p>
            <a:r>
              <a:rPr lang="en-US" sz="3900" b="1" dirty="0" smtClean="0"/>
              <a:t>Five-Year </a:t>
            </a:r>
            <a:r>
              <a:rPr lang="en-US" sz="3900" b="1" dirty="0"/>
              <a:t>View </a:t>
            </a:r>
            <a:r>
              <a:rPr lang="en-US" sz="3900" b="1" dirty="0" smtClean="0"/>
              <a:t>of Math Sprint Competition </a:t>
            </a:r>
            <a:r>
              <a:rPr lang="en-US" sz="3900" dirty="0"/>
              <a:t/>
            </a:r>
            <a:br>
              <a:rPr lang="en-US" sz="3900" dirty="0"/>
            </a:br>
            <a:r>
              <a:rPr lang="en-US" sz="3900" b="1" dirty="0" smtClean="0"/>
              <a:t>at </a:t>
            </a:r>
            <a:r>
              <a:rPr lang="en-US" sz="3900" dirty="0"/>
              <a:t/>
            </a:r>
            <a:br>
              <a:rPr lang="en-US" sz="3900" dirty="0"/>
            </a:br>
            <a:r>
              <a:rPr lang="en-US" sz="3900" b="1" dirty="0"/>
              <a:t>Camelot Elementary School</a:t>
            </a:r>
            <a:r>
              <a:rPr lang="en-US" sz="3900" dirty="0"/>
              <a:t/>
            </a:r>
            <a:br>
              <a:rPr lang="en-US" sz="3900" dirty="0"/>
            </a:br>
            <a:r>
              <a:rPr lang="en-US" sz="3900" b="1" dirty="0"/>
              <a:t>2005-2010</a:t>
            </a:r>
            <a:endParaRPr lang="en-US" sz="3900" dirty="0"/>
          </a:p>
        </p:txBody>
      </p:sp>
      <p:sp>
        <p:nvSpPr>
          <p:cNvPr id="6" name="TextBox 5"/>
          <p:cNvSpPr txBox="1"/>
          <p:nvPr/>
        </p:nvSpPr>
        <p:spPr>
          <a:xfrm>
            <a:off x="381000" y="5486400"/>
            <a:ext cx="6934200" cy="984885"/>
          </a:xfrm>
          <a:prstGeom prst="rect">
            <a:avLst/>
          </a:prstGeom>
          <a:noFill/>
        </p:spPr>
        <p:txBody>
          <a:bodyPr wrap="square" rtlCol="0">
            <a:spAutoFit/>
          </a:bodyPr>
          <a:lstStyle/>
          <a:p>
            <a:pPr algn="ctr"/>
            <a:r>
              <a:rPr lang="en-US" sz="2000" dirty="0" smtClean="0">
                <a:latin typeface="Andalus" pitchFamily="18" charset="-78"/>
                <a:cs typeface="Andalus" pitchFamily="18" charset="-78"/>
              </a:rPr>
              <a:t>Members: Michael Austin, </a:t>
            </a:r>
            <a:r>
              <a:rPr lang="en-US" sz="2000" dirty="0" err="1" smtClean="0">
                <a:latin typeface="Andalus" pitchFamily="18" charset="-78"/>
                <a:cs typeface="Andalus" pitchFamily="18" charset="-78"/>
              </a:rPr>
              <a:t>Nadirah</a:t>
            </a:r>
            <a:r>
              <a:rPr lang="en-US" sz="2000" dirty="0" smtClean="0">
                <a:latin typeface="Andalus" pitchFamily="18" charset="-78"/>
                <a:cs typeface="Andalus" pitchFamily="18" charset="-78"/>
              </a:rPr>
              <a:t> </a:t>
            </a:r>
            <a:r>
              <a:rPr lang="en-US" sz="2000" dirty="0" err="1" smtClean="0">
                <a:latin typeface="Andalus" pitchFamily="18" charset="-78"/>
                <a:cs typeface="Andalus" pitchFamily="18" charset="-78"/>
              </a:rPr>
              <a:t>Cogbill</a:t>
            </a:r>
            <a:r>
              <a:rPr lang="en-US" sz="2000" dirty="0" smtClean="0">
                <a:latin typeface="Andalus" pitchFamily="18" charset="-78"/>
                <a:cs typeface="Andalus" pitchFamily="18" charset="-78"/>
              </a:rPr>
              <a:t>, </a:t>
            </a:r>
            <a:r>
              <a:rPr lang="en-US" sz="2000" dirty="0" err="1" smtClean="0">
                <a:latin typeface="Andalus" pitchFamily="18" charset="-78"/>
                <a:cs typeface="Andalus" pitchFamily="18" charset="-78"/>
              </a:rPr>
              <a:t>Ya’Shonti</a:t>
            </a:r>
            <a:r>
              <a:rPr lang="en-US" sz="2000" dirty="0" smtClean="0">
                <a:latin typeface="Andalus" pitchFamily="18" charset="-78"/>
                <a:cs typeface="Andalus" pitchFamily="18" charset="-78"/>
              </a:rPr>
              <a:t> Bridges</a:t>
            </a:r>
          </a:p>
          <a:p>
            <a:pPr algn="ctr"/>
            <a:r>
              <a:rPr lang="en-US" sz="2000" dirty="0" smtClean="0">
                <a:latin typeface="Andalus" pitchFamily="18" charset="-78"/>
                <a:cs typeface="Andalus" pitchFamily="18" charset="-78"/>
              </a:rPr>
              <a:t>Mentor: Dr. Darnell Johnson, Mr. Brian Jordan, Mr. </a:t>
            </a:r>
            <a:r>
              <a:rPr lang="en-US" sz="2000" dirty="0" err="1" smtClean="0">
                <a:latin typeface="Andalus" pitchFamily="18" charset="-78"/>
                <a:cs typeface="Andalus" pitchFamily="18" charset="-78"/>
              </a:rPr>
              <a:t>Kaiem</a:t>
            </a:r>
            <a:r>
              <a:rPr lang="en-US" sz="2000" dirty="0" smtClean="0">
                <a:latin typeface="Andalus" pitchFamily="18" charset="-78"/>
                <a:cs typeface="Andalus" pitchFamily="18" charset="-78"/>
              </a:rPr>
              <a:t> </a:t>
            </a:r>
            <a:r>
              <a:rPr lang="en-US" sz="2000" dirty="0" err="1" smtClean="0">
                <a:latin typeface="Andalus" pitchFamily="18" charset="-78"/>
                <a:cs typeface="Andalus" pitchFamily="18" charset="-78"/>
              </a:rPr>
              <a:t>Frink</a:t>
            </a:r>
            <a:endParaRPr lang="en-US" sz="2000" dirty="0" smtClean="0">
              <a:latin typeface="Andalus" pitchFamily="18" charset="-78"/>
              <a:cs typeface="Andalus" pitchFamily="18" charset="-78"/>
            </a:endParaRPr>
          </a:p>
          <a:p>
            <a:pPr algn="ctr"/>
            <a:endParaRPr lang="en-US" dirty="0"/>
          </a:p>
        </p:txBody>
      </p:sp>
    </p:spTree>
    <p:extLst>
      <p:ext uri="{BB962C8B-B14F-4D97-AF65-F5344CB8AC3E}">
        <p14:creationId xmlns:p14="http://schemas.microsoft.com/office/powerpoint/2010/main" val="2639626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6512511" cy="1143000"/>
          </a:xfrm>
        </p:spPr>
        <p:txBody>
          <a:bodyPr/>
          <a:lstStyle/>
          <a:p>
            <a:pPr algn="l"/>
            <a:r>
              <a:rPr lang="en-US" dirty="0" smtClean="0">
                <a:solidFill>
                  <a:srgbClr val="FF0000"/>
                </a:solidFill>
              </a:rPr>
              <a:t>Results Cont. </a:t>
            </a:r>
            <a:endParaRPr lang="en-US" dirty="0">
              <a:solidFill>
                <a:srgbClr val="FF0000"/>
              </a:solidFill>
            </a:endParaRPr>
          </a:p>
        </p:txBody>
      </p:sp>
      <p:sp>
        <p:nvSpPr>
          <p:cNvPr id="3" name="Content Placeholder 2"/>
          <p:cNvSpPr>
            <a:spLocks noGrp="1"/>
          </p:cNvSpPr>
          <p:nvPr>
            <p:ph sz="quarter" idx="13"/>
          </p:nvPr>
        </p:nvSpPr>
        <p:spPr>
          <a:xfrm>
            <a:off x="6248400" y="2438400"/>
            <a:ext cx="2743200" cy="3474720"/>
          </a:xfrm>
        </p:spPr>
        <p:txBody>
          <a:bodyPr/>
          <a:lstStyle/>
          <a:p>
            <a:r>
              <a:rPr lang="en-US" dirty="0"/>
              <a:t>Graph shows the scores for the students SOL scores </a:t>
            </a:r>
            <a:r>
              <a:rPr lang="en-US" dirty="0" smtClean="0"/>
              <a:t>in the fifth grade due </a:t>
            </a:r>
            <a:r>
              <a:rPr lang="en-US" dirty="0"/>
              <a:t>to the math sprint competition throughout the five year interval. </a:t>
            </a:r>
          </a:p>
          <a:p>
            <a:endParaRPr lang="en-US" dirty="0"/>
          </a:p>
        </p:txBody>
      </p:sp>
      <p:graphicFrame>
        <p:nvGraphicFramePr>
          <p:cNvPr id="4" name="Picture 7"/>
          <p:cNvGraphicFramePr>
            <a:graphicFrameLocks noChangeAspect="1"/>
          </p:cNvGraphicFramePr>
          <p:nvPr>
            <p:extLst>
              <p:ext uri="{D42A27DB-BD31-4B8C-83A1-F6EECF244321}">
                <p14:modId xmlns:p14="http://schemas.microsoft.com/office/powerpoint/2010/main" val="3702505586"/>
              </p:ext>
            </p:extLst>
          </p:nvPr>
        </p:nvGraphicFramePr>
        <p:xfrm>
          <a:off x="228600" y="2133600"/>
          <a:ext cx="5029200" cy="44589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4422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8825345" cy="1143000"/>
          </a:xfrm>
        </p:spPr>
        <p:txBody>
          <a:bodyPr/>
          <a:lstStyle/>
          <a:p>
            <a:pPr algn="l"/>
            <a:r>
              <a:rPr lang="en-US" sz="4000" dirty="0" smtClean="0">
                <a:solidFill>
                  <a:srgbClr val="FF0000"/>
                </a:solidFill>
                <a:latin typeface="Times New Roman" pitchFamily="18" charset="0"/>
                <a:cs typeface="Times New Roman" pitchFamily="18" charset="0"/>
              </a:rPr>
              <a:t>Annual Yearly Progress Projections</a:t>
            </a:r>
            <a:endParaRPr lang="en-US" sz="4000" dirty="0">
              <a:solidFill>
                <a:srgbClr val="FF0000"/>
              </a:solidFill>
              <a:latin typeface="Times New Roman" pitchFamily="18" charset="0"/>
              <a:cs typeface="Times New Roman" pitchFamily="18" charset="0"/>
            </a:endParaRPr>
          </a:p>
        </p:txBody>
      </p:sp>
      <p:sp>
        <p:nvSpPr>
          <p:cNvPr id="6" name="Content Placeholder 5"/>
          <p:cNvSpPr>
            <a:spLocks noGrp="1"/>
          </p:cNvSpPr>
          <p:nvPr>
            <p:ph sz="quarter" idx="13"/>
          </p:nvPr>
        </p:nvSpPr>
        <p:spPr>
          <a:xfrm>
            <a:off x="228600" y="2209800"/>
            <a:ext cx="7772400" cy="1981200"/>
          </a:xfrm>
        </p:spPr>
        <p:txBody>
          <a:bodyPr>
            <a:normAutofit fontScale="92500" lnSpcReduction="10000"/>
          </a:bodyPr>
          <a:lstStyle/>
          <a:p>
            <a:r>
              <a:rPr lang="en-US" dirty="0" smtClean="0">
                <a:latin typeface="Times New Roman" pitchFamily="18" charset="0"/>
                <a:cs typeface="Times New Roman" pitchFamily="18" charset="0"/>
              </a:rPr>
              <a:t>The graph below demonstrates the performance of the students on their testing since the implementation of the math sprint competition. The scores have dramatically increased since the 2005 beginning.</a:t>
            </a:r>
          </a:p>
          <a:p>
            <a:r>
              <a:rPr lang="en-US" dirty="0" smtClean="0">
                <a:latin typeface="Times New Roman" pitchFamily="18" charset="0"/>
                <a:cs typeface="Times New Roman" pitchFamily="18" charset="0"/>
              </a:rPr>
              <a:t>The scores after the 2009-2010 school years are the projections of how the scores will continue to increase with the continuation of the math sprint competition.</a:t>
            </a:r>
            <a:endParaRPr lang="en-US" dirty="0">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403462561"/>
              </p:ext>
            </p:extLst>
          </p:nvPr>
        </p:nvGraphicFramePr>
        <p:xfrm>
          <a:off x="228600" y="4419600"/>
          <a:ext cx="8534406" cy="2057401"/>
        </p:xfrm>
        <a:graphic>
          <a:graphicData uri="http://schemas.openxmlformats.org/drawingml/2006/table">
            <a:tbl>
              <a:tblPr firstRow="1" firstCol="1" bandRow="1">
                <a:tableStyleId>{5C22544A-7EE6-4342-B048-85BDC9FD1C3A}</a:tableStyleId>
              </a:tblPr>
              <a:tblGrid>
                <a:gridCol w="945429"/>
                <a:gridCol w="689907"/>
                <a:gridCol w="689907"/>
                <a:gridCol w="689907"/>
                <a:gridCol w="689907"/>
                <a:gridCol w="689907"/>
                <a:gridCol w="689907"/>
                <a:gridCol w="689907"/>
                <a:gridCol w="689907"/>
                <a:gridCol w="689907"/>
                <a:gridCol w="689907"/>
                <a:gridCol w="689907"/>
              </a:tblGrid>
              <a:tr h="1079501">
                <a:tc>
                  <a:txBody>
                    <a:bodyPr/>
                    <a:lstStyle/>
                    <a:p>
                      <a:pPr marL="0" marR="0">
                        <a:lnSpc>
                          <a:spcPct val="115000"/>
                        </a:lnSpc>
                        <a:spcBef>
                          <a:spcPts val="0"/>
                        </a:spcBef>
                        <a:spcAft>
                          <a:spcPts val="0"/>
                        </a:spcAft>
                      </a:pPr>
                      <a:r>
                        <a:rPr lang="en-US" sz="1200" dirty="0">
                          <a:effectLst/>
                        </a:rPr>
                        <a:t> </a:t>
                      </a:r>
                      <a:endParaRPr lang="en-US" sz="1100" dirty="0">
                        <a:effectLst/>
                        <a:latin typeface="Calibri"/>
                        <a:ea typeface="Calibri"/>
                        <a:cs typeface="Times New Roman"/>
                      </a:endParaRPr>
                    </a:p>
                  </a:txBody>
                  <a:tcPr marL="126365" marR="126365" marT="62865" marB="62865"/>
                </a:tc>
                <a:tc>
                  <a:txBody>
                    <a:bodyPr/>
                    <a:lstStyle/>
                    <a:p>
                      <a:pPr marL="0" marR="0">
                        <a:lnSpc>
                          <a:spcPct val="115000"/>
                        </a:lnSpc>
                        <a:spcBef>
                          <a:spcPts val="0"/>
                        </a:spcBef>
                        <a:spcAft>
                          <a:spcPts val="0"/>
                        </a:spcAft>
                      </a:pPr>
                      <a:r>
                        <a:rPr lang="en-US" sz="1200">
                          <a:effectLst/>
                        </a:rPr>
                        <a:t>2003-2004</a:t>
                      </a:r>
                      <a:endParaRPr lang="en-US" sz="1100">
                        <a:effectLst/>
                        <a:latin typeface="Calibri"/>
                        <a:ea typeface="Calibri"/>
                        <a:cs typeface="Times New Roman"/>
                      </a:endParaRPr>
                    </a:p>
                  </a:txBody>
                  <a:tcPr marL="126365" marR="126365" marT="62865" marB="62865"/>
                </a:tc>
                <a:tc>
                  <a:txBody>
                    <a:bodyPr/>
                    <a:lstStyle/>
                    <a:p>
                      <a:pPr marL="0" marR="0">
                        <a:lnSpc>
                          <a:spcPct val="115000"/>
                        </a:lnSpc>
                        <a:spcBef>
                          <a:spcPts val="0"/>
                        </a:spcBef>
                        <a:spcAft>
                          <a:spcPts val="0"/>
                        </a:spcAft>
                      </a:pPr>
                      <a:r>
                        <a:rPr lang="en-US" sz="1200">
                          <a:effectLst/>
                        </a:rPr>
                        <a:t>2004- 2005</a:t>
                      </a:r>
                      <a:endParaRPr lang="en-US" sz="1100">
                        <a:effectLst/>
                        <a:latin typeface="Calibri"/>
                        <a:ea typeface="Calibri"/>
                        <a:cs typeface="Times New Roman"/>
                      </a:endParaRPr>
                    </a:p>
                  </a:txBody>
                  <a:tcPr marL="126365" marR="126365" marT="62865" marB="62865"/>
                </a:tc>
                <a:tc>
                  <a:txBody>
                    <a:bodyPr/>
                    <a:lstStyle/>
                    <a:p>
                      <a:pPr marL="0" marR="0">
                        <a:lnSpc>
                          <a:spcPct val="115000"/>
                        </a:lnSpc>
                        <a:spcBef>
                          <a:spcPts val="0"/>
                        </a:spcBef>
                        <a:spcAft>
                          <a:spcPts val="0"/>
                        </a:spcAft>
                      </a:pPr>
                      <a:r>
                        <a:rPr lang="en-US" sz="1200">
                          <a:effectLst/>
                        </a:rPr>
                        <a:t>2005-2006</a:t>
                      </a:r>
                      <a:endParaRPr lang="en-US" sz="1100">
                        <a:effectLst/>
                        <a:latin typeface="Calibri"/>
                        <a:ea typeface="Calibri"/>
                        <a:cs typeface="Times New Roman"/>
                      </a:endParaRPr>
                    </a:p>
                  </a:txBody>
                  <a:tcPr marL="126365" marR="126365" marT="62865" marB="62865"/>
                </a:tc>
                <a:tc>
                  <a:txBody>
                    <a:bodyPr/>
                    <a:lstStyle/>
                    <a:p>
                      <a:pPr marL="0" marR="0">
                        <a:lnSpc>
                          <a:spcPct val="115000"/>
                        </a:lnSpc>
                        <a:spcBef>
                          <a:spcPts val="0"/>
                        </a:spcBef>
                        <a:spcAft>
                          <a:spcPts val="0"/>
                        </a:spcAft>
                      </a:pPr>
                      <a:r>
                        <a:rPr lang="en-US" sz="1200" dirty="0">
                          <a:effectLst/>
                        </a:rPr>
                        <a:t>2006-2007</a:t>
                      </a:r>
                      <a:endParaRPr lang="en-US" sz="1100" dirty="0">
                        <a:effectLst/>
                        <a:latin typeface="Calibri"/>
                        <a:ea typeface="Calibri"/>
                        <a:cs typeface="Times New Roman"/>
                      </a:endParaRPr>
                    </a:p>
                  </a:txBody>
                  <a:tcPr marL="126365" marR="126365" marT="62865" marB="62865"/>
                </a:tc>
                <a:tc>
                  <a:txBody>
                    <a:bodyPr/>
                    <a:lstStyle/>
                    <a:p>
                      <a:pPr marL="0" marR="0">
                        <a:lnSpc>
                          <a:spcPct val="115000"/>
                        </a:lnSpc>
                        <a:spcBef>
                          <a:spcPts val="0"/>
                        </a:spcBef>
                        <a:spcAft>
                          <a:spcPts val="0"/>
                        </a:spcAft>
                      </a:pPr>
                      <a:r>
                        <a:rPr lang="en-US" sz="1200">
                          <a:effectLst/>
                        </a:rPr>
                        <a:t>2007-2008</a:t>
                      </a:r>
                      <a:endParaRPr lang="en-US" sz="1100">
                        <a:effectLst/>
                        <a:latin typeface="Calibri"/>
                        <a:ea typeface="Calibri"/>
                        <a:cs typeface="Times New Roman"/>
                      </a:endParaRPr>
                    </a:p>
                  </a:txBody>
                  <a:tcPr marL="126365" marR="126365" marT="62865" marB="62865"/>
                </a:tc>
                <a:tc>
                  <a:txBody>
                    <a:bodyPr/>
                    <a:lstStyle/>
                    <a:p>
                      <a:pPr marL="0" marR="0">
                        <a:lnSpc>
                          <a:spcPct val="115000"/>
                        </a:lnSpc>
                        <a:spcBef>
                          <a:spcPts val="0"/>
                        </a:spcBef>
                        <a:spcAft>
                          <a:spcPts val="0"/>
                        </a:spcAft>
                      </a:pPr>
                      <a:r>
                        <a:rPr lang="en-US" sz="1200">
                          <a:effectLst/>
                        </a:rPr>
                        <a:t>2008-2009</a:t>
                      </a:r>
                      <a:endParaRPr lang="en-US" sz="1100">
                        <a:effectLst/>
                        <a:latin typeface="Calibri"/>
                        <a:ea typeface="Calibri"/>
                        <a:cs typeface="Times New Roman"/>
                      </a:endParaRPr>
                    </a:p>
                  </a:txBody>
                  <a:tcPr marL="126365" marR="126365" marT="62865" marB="62865"/>
                </a:tc>
                <a:tc>
                  <a:txBody>
                    <a:bodyPr/>
                    <a:lstStyle/>
                    <a:p>
                      <a:pPr marL="0" marR="0">
                        <a:lnSpc>
                          <a:spcPct val="115000"/>
                        </a:lnSpc>
                        <a:spcBef>
                          <a:spcPts val="0"/>
                        </a:spcBef>
                        <a:spcAft>
                          <a:spcPts val="0"/>
                        </a:spcAft>
                      </a:pPr>
                      <a:r>
                        <a:rPr lang="en-US" sz="1200">
                          <a:effectLst/>
                        </a:rPr>
                        <a:t>2009-2010</a:t>
                      </a:r>
                      <a:endParaRPr lang="en-US" sz="1100">
                        <a:effectLst/>
                        <a:latin typeface="Calibri"/>
                        <a:ea typeface="Calibri"/>
                        <a:cs typeface="Times New Roman"/>
                      </a:endParaRPr>
                    </a:p>
                  </a:txBody>
                  <a:tcPr marL="126365" marR="126365" marT="62865" marB="62865"/>
                </a:tc>
                <a:tc>
                  <a:txBody>
                    <a:bodyPr/>
                    <a:lstStyle/>
                    <a:p>
                      <a:pPr marL="0" marR="0">
                        <a:lnSpc>
                          <a:spcPct val="115000"/>
                        </a:lnSpc>
                        <a:spcBef>
                          <a:spcPts val="0"/>
                        </a:spcBef>
                        <a:spcAft>
                          <a:spcPts val="0"/>
                        </a:spcAft>
                      </a:pPr>
                      <a:r>
                        <a:rPr lang="en-US" sz="1200">
                          <a:effectLst/>
                        </a:rPr>
                        <a:t>2010-2011</a:t>
                      </a:r>
                      <a:endParaRPr lang="en-US" sz="1100">
                        <a:effectLst/>
                        <a:latin typeface="Calibri"/>
                        <a:ea typeface="Calibri"/>
                        <a:cs typeface="Times New Roman"/>
                      </a:endParaRPr>
                    </a:p>
                  </a:txBody>
                  <a:tcPr marL="126365" marR="126365" marT="62865" marB="62865"/>
                </a:tc>
                <a:tc>
                  <a:txBody>
                    <a:bodyPr/>
                    <a:lstStyle/>
                    <a:p>
                      <a:pPr marL="0" marR="0">
                        <a:lnSpc>
                          <a:spcPct val="115000"/>
                        </a:lnSpc>
                        <a:spcBef>
                          <a:spcPts val="0"/>
                        </a:spcBef>
                        <a:spcAft>
                          <a:spcPts val="0"/>
                        </a:spcAft>
                      </a:pPr>
                      <a:r>
                        <a:rPr lang="en-US" sz="1200">
                          <a:effectLst/>
                        </a:rPr>
                        <a:t>2011-2012</a:t>
                      </a:r>
                      <a:endParaRPr lang="en-US" sz="1100">
                        <a:effectLst/>
                        <a:latin typeface="Calibri"/>
                        <a:ea typeface="Calibri"/>
                        <a:cs typeface="Times New Roman"/>
                      </a:endParaRPr>
                    </a:p>
                  </a:txBody>
                  <a:tcPr marL="126365" marR="126365" marT="62865" marB="62865"/>
                </a:tc>
                <a:tc>
                  <a:txBody>
                    <a:bodyPr/>
                    <a:lstStyle/>
                    <a:p>
                      <a:pPr marL="0" marR="0">
                        <a:lnSpc>
                          <a:spcPct val="115000"/>
                        </a:lnSpc>
                        <a:spcBef>
                          <a:spcPts val="0"/>
                        </a:spcBef>
                        <a:spcAft>
                          <a:spcPts val="0"/>
                        </a:spcAft>
                      </a:pPr>
                      <a:r>
                        <a:rPr lang="en-US" sz="1200">
                          <a:effectLst/>
                        </a:rPr>
                        <a:t>2012-2013</a:t>
                      </a:r>
                      <a:endParaRPr lang="en-US" sz="1100">
                        <a:effectLst/>
                        <a:latin typeface="Calibri"/>
                        <a:ea typeface="Calibri"/>
                        <a:cs typeface="Times New Roman"/>
                      </a:endParaRPr>
                    </a:p>
                  </a:txBody>
                  <a:tcPr marL="126365" marR="126365" marT="62865" marB="62865"/>
                </a:tc>
                <a:tc>
                  <a:txBody>
                    <a:bodyPr/>
                    <a:lstStyle/>
                    <a:p>
                      <a:pPr marL="0" marR="0">
                        <a:lnSpc>
                          <a:spcPct val="115000"/>
                        </a:lnSpc>
                        <a:spcBef>
                          <a:spcPts val="0"/>
                        </a:spcBef>
                        <a:spcAft>
                          <a:spcPts val="0"/>
                        </a:spcAft>
                      </a:pPr>
                      <a:r>
                        <a:rPr lang="en-US" sz="1200">
                          <a:effectLst/>
                        </a:rPr>
                        <a:t>2013-2014</a:t>
                      </a:r>
                      <a:endParaRPr lang="en-US" sz="1100">
                        <a:effectLst/>
                        <a:latin typeface="Calibri"/>
                        <a:ea typeface="Calibri"/>
                        <a:cs typeface="Times New Roman"/>
                      </a:endParaRPr>
                    </a:p>
                  </a:txBody>
                  <a:tcPr marL="126365" marR="126365" marT="62865" marB="62865"/>
                </a:tc>
              </a:tr>
              <a:tr h="488950">
                <a:tc>
                  <a:txBody>
                    <a:bodyPr/>
                    <a:lstStyle/>
                    <a:p>
                      <a:pPr marL="0" marR="0">
                        <a:lnSpc>
                          <a:spcPct val="115000"/>
                        </a:lnSpc>
                        <a:spcBef>
                          <a:spcPts val="0"/>
                        </a:spcBef>
                        <a:spcAft>
                          <a:spcPts val="0"/>
                        </a:spcAft>
                      </a:pPr>
                      <a:r>
                        <a:rPr lang="en-US" sz="1200">
                          <a:effectLst/>
                        </a:rPr>
                        <a:t>Eng.</a:t>
                      </a:r>
                      <a:endParaRPr lang="en-US" sz="1100">
                        <a:effectLst/>
                        <a:latin typeface="Calibri"/>
                        <a:ea typeface="Calibri"/>
                        <a:cs typeface="Times New Roman"/>
                      </a:endParaRPr>
                    </a:p>
                  </a:txBody>
                  <a:tcPr marL="126365" marR="126365" marT="62865" marB="62865"/>
                </a:tc>
                <a:tc>
                  <a:txBody>
                    <a:bodyPr/>
                    <a:lstStyle/>
                    <a:p>
                      <a:pPr marL="0" marR="0">
                        <a:lnSpc>
                          <a:spcPct val="115000"/>
                        </a:lnSpc>
                        <a:spcBef>
                          <a:spcPts val="0"/>
                        </a:spcBef>
                        <a:spcAft>
                          <a:spcPts val="0"/>
                        </a:spcAft>
                      </a:pPr>
                      <a:r>
                        <a:rPr lang="en-US" sz="1200">
                          <a:effectLst/>
                        </a:rPr>
                        <a:t>61.0</a:t>
                      </a:r>
                      <a:endParaRPr lang="en-US" sz="1100">
                        <a:effectLst/>
                        <a:latin typeface="Calibri"/>
                        <a:ea typeface="Calibri"/>
                        <a:cs typeface="Times New Roman"/>
                      </a:endParaRPr>
                    </a:p>
                  </a:txBody>
                  <a:tcPr marL="126365" marR="126365" marT="62865" marB="62865"/>
                </a:tc>
                <a:tc>
                  <a:txBody>
                    <a:bodyPr/>
                    <a:lstStyle/>
                    <a:p>
                      <a:pPr marL="0" marR="0">
                        <a:lnSpc>
                          <a:spcPct val="115000"/>
                        </a:lnSpc>
                        <a:spcBef>
                          <a:spcPts val="0"/>
                        </a:spcBef>
                        <a:spcAft>
                          <a:spcPts val="0"/>
                        </a:spcAft>
                      </a:pPr>
                      <a:r>
                        <a:rPr lang="en-US" sz="1200">
                          <a:effectLst/>
                        </a:rPr>
                        <a:t>65.0</a:t>
                      </a:r>
                      <a:endParaRPr lang="en-US" sz="1100">
                        <a:effectLst/>
                        <a:latin typeface="Calibri"/>
                        <a:ea typeface="Calibri"/>
                        <a:cs typeface="Times New Roman"/>
                      </a:endParaRPr>
                    </a:p>
                  </a:txBody>
                  <a:tcPr marL="126365" marR="126365" marT="62865" marB="62865"/>
                </a:tc>
                <a:tc>
                  <a:txBody>
                    <a:bodyPr/>
                    <a:lstStyle/>
                    <a:p>
                      <a:pPr marL="0" marR="0">
                        <a:lnSpc>
                          <a:spcPct val="115000"/>
                        </a:lnSpc>
                        <a:spcBef>
                          <a:spcPts val="0"/>
                        </a:spcBef>
                        <a:spcAft>
                          <a:spcPts val="0"/>
                        </a:spcAft>
                      </a:pPr>
                      <a:r>
                        <a:rPr lang="en-US" sz="1200">
                          <a:effectLst/>
                          <a:highlight>
                            <a:srgbClr val="FFFF00"/>
                          </a:highlight>
                        </a:rPr>
                        <a:t>69.0</a:t>
                      </a:r>
                      <a:endParaRPr lang="en-US" sz="1100">
                        <a:effectLst/>
                        <a:latin typeface="Calibri"/>
                        <a:ea typeface="Calibri"/>
                        <a:cs typeface="Times New Roman"/>
                      </a:endParaRPr>
                    </a:p>
                  </a:txBody>
                  <a:tcPr marL="126365" marR="126365" marT="62865" marB="62865"/>
                </a:tc>
                <a:tc>
                  <a:txBody>
                    <a:bodyPr/>
                    <a:lstStyle/>
                    <a:p>
                      <a:pPr marL="0" marR="0">
                        <a:lnSpc>
                          <a:spcPct val="115000"/>
                        </a:lnSpc>
                        <a:spcBef>
                          <a:spcPts val="0"/>
                        </a:spcBef>
                        <a:spcAft>
                          <a:spcPts val="0"/>
                        </a:spcAft>
                      </a:pPr>
                      <a:r>
                        <a:rPr lang="en-US" sz="1200">
                          <a:effectLst/>
                        </a:rPr>
                        <a:t>73.0</a:t>
                      </a:r>
                      <a:endParaRPr lang="en-US" sz="1100">
                        <a:effectLst/>
                        <a:latin typeface="Calibri"/>
                        <a:ea typeface="Calibri"/>
                        <a:cs typeface="Times New Roman"/>
                      </a:endParaRPr>
                    </a:p>
                  </a:txBody>
                  <a:tcPr marL="126365" marR="126365" marT="62865" marB="62865"/>
                </a:tc>
                <a:tc>
                  <a:txBody>
                    <a:bodyPr/>
                    <a:lstStyle/>
                    <a:p>
                      <a:pPr marL="0" marR="0">
                        <a:lnSpc>
                          <a:spcPct val="115000"/>
                        </a:lnSpc>
                        <a:spcBef>
                          <a:spcPts val="0"/>
                        </a:spcBef>
                        <a:spcAft>
                          <a:spcPts val="0"/>
                        </a:spcAft>
                      </a:pPr>
                      <a:r>
                        <a:rPr lang="en-US" sz="1200">
                          <a:effectLst/>
                        </a:rPr>
                        <a:t>77.0</a:t>
                      </a:r>
                      <a:endParaRPr lang="en-US" sz="1100">
                        <a:effectLst/>
                        <a:latin typeface="Calibri"/>
                        <a:ea typeface="Calibri"/>
                        <a:cs typeface="Times New Roman"/>
                      </a:endParaRPr>
                    </a:p>
                  </a:txBody>
                  <a:tcPr marL="126365" marR="126365" marT="62865" marB="62865"/>
                </a:tc>
                <a:tc>
                  <a:txBody>
                    <a:bodyPr/>
                    <a:lstStyle/>
                    <a:p>
                      <a:pPr marL="0" marR="0">
                        <a:lnSpc>
                          <a:spcPct val="115000"/>
                        </a:lnSpc>
                        <a:spcBef>
                          <a:spcPts val="0"/>
                        </a:spcBef>
                        <a:spcAft>
                          <a:spcPts val="0"/>
                        </a:spcAft>
                      </a:pPr>
                      <a:r>
                        <a:rPr lang="en-US" sz="1200">
                          <a:effectLst/>
                        </a:rPr>
                        <a:t>81.0</a:t>
                      </a:r>
                      <a:endParaRPr lang="en-US" sz="1100">
                        <a:effectLst/>
                        <a:latin typeface="Calibri"/>
                        <a:ea typeface="Calibri"/>
                        <a:cs typeface="Times New Roman"/>
                      </a:endParaRPr>
                    </a:p>
                  </a:txBody>
                  <a:tcPr marL="126365" marR="126365" marT="62865" marB="62865"/>
                </a:tc>
                <a:tc>
                  <a:txBody>
                    <a:bodyPr/>
                    <a:lstStyle/>
                    <a:p>
                      <a:pPr marL="0" marR="0">
                        <a:lnSpc>
                          <a:spcPct val="115000"/>
                        </a:lnSpc>
                        <a:spcBef>
                          <a:spcPts val="0"/>
                        </a:spcBef>
                        <a:spcAft>
                          <a:spcPts val="0"/>
                        </a:spcAft>
                      </a:pPr>
                      <a:r>
                        <a:rPr lang="en-US" sz="1200">
                          <a:effectLst/>
                        </a:rPr>
                        <a:t>85.0</a:t>
                      </a:r>
                      <a:endParaRPr lang="en-US" sz="1100">
                        <a:effectLst/>
                        <a:latin typeface="Calibri"/>
                        <a:ea typeface="Calibri"/>
                        <a:cs typeface="Times New Roman"/>
                      </a:endParaRPr>
                    </a:p>
                  </a:txBody>
                  <a:tcPr marL="126365" marR="126365" marT="62865" marB="62865"/>
                </a:tc>
                <a:tc>
                  <a:txBody>
                    <a:bodyPr/>
                    <a:lstStyle/>
                    <a:p>
                      <a:pPr marL="0" marR="0">
                        <a:lnSpc>
                          <a:spcPct val="115000"/>
                        </a:lnSpc>
                        <a:spcBef>
                          <a:spcPts val="0"/>
                        </a:spcBef>
                        <a:spcAft>
                          <a:spcPts val="0"/>
                        </a:spcAft>
                      </a:pPr>
                      <a:r>
                        <a:rPr lang="en-US" sz="1200">
                          <a:effectLst/>
                        </a:rPr>
                        <a:t>89.0</a:t>
                      </a:r>
                      <a:endParaRPr lang="en-US" sz="1100">
                        <a:effectLst/>
                        <a:latin typeface="Calibri"/>
                        <a:ea typeface="Calibri"/>
                        <a:cs typeface="Times New Roman"/>
                      </a:endParaRPr>
                    </a:p>
                  </a:txBody>
                  <a:tcPr marL="126365" marR="126365" marT="62865" marB="62865"/>
                </a:tc>
                <a:tc>
                  <a:txBody>
                    <a:bodyPr/>
                    <a:lstStyle/>
                    <a:p>
                      <a:pPr marL="0" marR="0">
                        <a:lnSpc>
                          <a:spcPct val="115000"/>
                        </a:lnSpc>
                        <a:spcBef>
                          <a:spcPts val="0"/>
                        </a:spcBef>
                        <a:spcAft>
                          <a:spcPts val="0"/>
                        </a:spcAft>
                      </a:pPr>
                      <a:r>
                        <a:rPr lang="en-US" sz="1200">
                          <a:effectLst/>
                        </a:rPr>
                        <a:t>93.0</a:t>
                      </a:r>
                      <a:endParaRPr lang="en-US" sz="1100">
                        <a:effectLst/>
                        <a:latin typeface="Calibri"/>
                        <a:ea typeface="Calibri"/>
                        <a:cs typeface="Times New Roman"/>
                      </a:endParaRPr>
                    </a:p>
                  </a:txBody>
                  <a:tcPr marL="126365" marR="126365" marT="62865" marB="62865"/>
                </a:tc>
                <a:tc>
                  <a:txBody>
                    <a:bodyPr/>
                    <a:lstStyle/>
                    <a:p>
                      <a:pPr marL="0" marR="0">
                        <a:lnSpc>
                          <a:spcPct val="115000"/>
                        </a:lnSpc>
                        <a:spcBef>
                          <a:spcPts val="0"/>
                        </a:spcBef>
                        <a:spcAft>
                          <a:spcPts val="0"/>
                        </a:spcAft>
                      </a:pPr>
                      <a:r>
                        <a:rPr lang="en-US" sz="1200">
                          <a:effectLst/>
                        </a:rPr>
                        <a:t>97.0</a:t>
                      </a:r>
                      <a:endParaRPr lang="en-US" sz="1100">
                        <a:effectLst/>
                        <a:latin typeface="Calibri"/>
                        <a:ea typeface="Calibri"/>
                        <a:cs typeface="Times New Roman"/>
                      </a:endParaRPr>
                    </a:p>
                  </a:txBody>
                  <a:tcPr marL="126365" marR="126365" marT="62865" marB="62865"/>
                </a:tc>
                <a:tc>
                  <a:txBody>
                    <a:bodyPr/>
                    <a:lstStyle/>
                    <a:p>
                      <a:pPr marL="0" marR="0">
                        <a:lnSpc>
                          <a:spcPct val="115000"/>
                        </a:lnSpc>
                        <a:spcBef>
                          <a:spcPts val="0"/>
                        </a:spcBef>
                        <a:spcAft>
                          <a:spcPts val="0"/>
                        </a:spcAft>
                      </a:pPr>
                      <a:r>
                        <a:rPr lang="en-US" sz="1200">
                          <a:effectLst/>
                        </a:rPr>
                        <a:t>100</a:t>
                      </a:r>
                      <a:endParaRPr lang="en-US" sz="1100">
                        <a:effectLst/>
                        <a:latin typeface="Calibri"/>
                        <a:ea typeface="Calibri"/>
                        <a:cs typeface="Times New Roman"/>
                      </a:endParaRPr>
                    </a:p>
                  </a:txBody>
                  <a:tcPr marL="126365" marR="126365" marT="62865" marB="62865"/>
                </a:tc>
              </a:tr>
              <a:tr h="488950">
                <a:tc>
                  <a:txBody>
                    <a:bodyPr/>
                    <a:lstStyle/>
                    <a:p>
                      <a:pPr marL="0" marR="0">
                        <a:lnSpc>
                          <a:spcPct val="115000"/>
                        </a:lnSpc>
                        <a:spcBef>
                          <a:spcPts val="0"/>
                        </a:spcBef>
                        <a:spcAft>
                          <a:spcPts val="0"/>
                        </a:spcAft>
                      </a:pPr>
                      <a:r>
                        <a:rPr lang="en-US" sz="1200">
                          <a:effectLst/>
                        </a:rPr>
                        <a:t>Math</a:t>
                      </a:r>
                      <a:endParaRPr lang="en-US" sz="1100">
                        <a:effectLst/>
                        <a:latin typeface="Calibri"/>
                        <a:ea typeface="Calibri"/>
                        <a:cs typeface="Times New Roman"/>
                      </a:endParaRPr>
                    </a:p>
                  </a:txBody>
                  <a:tcPr marL="126365" marR="126365" marT="62865" marB="62865"/>
                </a:tc>
                <a:tc>
                  <a:txBody>
                    <a:bodyPr/>
                    <a:lstStyle/>
                    <a:p>
                      <a:pPr marL="0" marR="0">
                        <a:lnSpc>
                          <a:spcPct val="115000"/>
                        </a:lnSpc>
                        <a:spcBef>
                          <a:spcPts val="0"/>
                        </a:spcBef>
                        <a:spcAft>
                          <a:spcPts val="0"/>
                        </a:spcAft>
                      </a:pPr>
                      <a:r>
                        <a:rPr lang="en-US" sz="1200">
                          <a:effectLst/>
                        </a:rPr>
                        <a:t>59.0</a:t>
                      </a:r>
                      <a:endParaRPr lang="en-US" sz="1100">
                        <a:effectLst/>
                        <a:latin typeface="Calibri"/>
                        <a:ea typeface="Calibri"/>
                        <a:cs typeface="Times New Roman"/>
                      </a:endParaRPr>
                    </a:p>
                  </a:txBody>
                  <a:tcPr marL="126365" marR="126365" marT="62865" marB="62865"/>
                </a:tc>
                <a:tc>
                  <a:txBody>
                    <a:bodyPr/>
                    <a:lstStyle/>
                    <a:p>
                      <a:pPr marL="0" marR="0">
                        <a:lnSpc>
                          <a:spcPct val="115000"/>
                        </a:lnSpc>
                        <a:spcBef>
                          <a:spcPts val="0"/>
                        </a:spcBef>
                        <a:spcAft>
                          <a:spcPts val="0"/>
                        </a:spcAft>
                      </a:pPr>
                      <a:r>
                        <a:rPr lang="en-US" sz="1200">
                          <a:effectLst/>
                        </a:rPr>
                        <a:t>63.0</a:t>
                      </a:r>
                      <a:endParaRPr lang="en-US" sz="1100">
                        <a:effectLst/>
                        <a:latin typeface="Calibri"/>
                        <a:ea typeface="Calibri"/>
                        <a:cs typeface="Times New Roman"/>
                      </a:endParaRPr>
                    </a:p>
                  </a:txBody>
                  <a:tcPr marL="126365" marR="126365" marT="62865" marB="62865"/>
                </a:tc>
                <a:tc>
                  <a:txBody>
                    <a:bodyPr/>
                    <a:lstStyle/>
                    <a:p>
                      <a:pPr marL="0" marR="0">
                        <a:lnSpc>
                          <a:spcPct val="115000"/>
                        </a:lnSpc>
                        <a:spcBef>
                          <a:spcPts val="0"/>
                        </a:spcBef>
                        <a:spcAft>
                          <a:spcPts val="0"/>
                        </a:spcAft>
                      </a:pPr>
                      <a:r>
                        <a:rPr lang="en-US" sz="1200">
                          <a:effectLst/>
                          <a:highlight>
                            <a:srgbClr val="FFFF00"/>
                          </a:highlight>
                        </a:rPr>
                        <a:t>67.0</a:t>
                      </a:r>
                      <a:endParaRPr lang="en-US" sz="1100">
                        <a:effectLst/>
                        <a:latin typeface="Calibri"/>
                        <a:ea typeface="Calibri"/>
                        <a:cs typeface="Times New Roman"/>
                      </a:endParaRPr>
                    </a:p>
                  </a:txBody>
                  <a:tcPr marL="126365" marR="126365" marT="62865" marB="62865"/>
                </a:tc>
                <a:tc>
                  <a:txBody>
                    <a:bodyPr/>
                    <a:lstStyle/>
                    <a:p>
                      <a:pPr marL="0" marR="0">
                        <a:lnSpc>
                          <a:spcPct val="115000"/>
                        </a:lnSpc>
                        <a:spcBef>
                          <a:spcPts val="0"/>
                        </a:spcBef>
                        <a:spcAft>
                          <a:spcPts val="0"/>
                        </a:spcAft>
                      </a:pPr>
                      <a:r>
                        <a:rPr lang="en-US" sz="1200">
                          <a:effectLst/>
                        </a:rPr>
                        <a:t>71.0</a:t>
                      </a:r>
                      <a:endParaRPr lang="en-US" sz="1100">
                        <a:effectLst/>
                        <a:latin typeface="Calibri"/>
                        <a:ea typeface="Calibri"/>
                        <a:cs typeface="Times New Roman"/>
                      </a:endParaRPr>
                    </a:p>
                  </a:txBody>
                  <a:tcPr marL="126365" marR="126365" marT="62865" marB="62865"/>
                </a:tc>
                <a:tc>
                  <a:txBody>
                    <a:bodyPr/>
                    <a:lstStyle/>
                    <a:p>
                      <a:pPr marL="0" marR="0">
                        <a:lnSpc>
                          <a:spcPct val="115000"/>
                        </a:lnSpc>
                        <a:spcBef>
                          <a:spcPts val="0"/>
                        </a:spcBef>
                        <a:spcAft>
                          <a:spcPts val="0"/>
                        </a:spcAft>
                      </a:pPr>
                      <a:r>
                        <a:rPr lang="en-US" sz="1200">
                          <a:effectLst/>
                        </a:rPr>
                        <a:t>75.0</a:t>
                      </a:r>
                      <a:endParaRPr lang="en-US" sz="1100">
                        <a:effectLst/>
                        <a:latin typeface="Calibri"/>
                        <a:ea typeface="Calibri"/>
                        <a:cs typeface="Times New Roman"/>
                      </a:endParaRPr>
                    </a:p>
                  </a:txBody>
                  <a:tcPr marL="126365" marR="126365" marT="62865" marB="62865"/>
                </a:tc>
                <a:tc>
                  <a:txBody>
                    <a:bodyPr/>
                    <a:lstStyle/>
                    <a:p>
                      <a:pPr marL="0" marR="0">
                        <a:lnSpc>
                          <a:spcPct val="115000"/>
                        </a:lnSpc>
                        <a:spcBef>
                          <a:spcPts val="0"/>
                        </a:spcBef>
                        <a:spcAft>
                          <a:spcPts val="0"/>
                        </a:spcAft>
                      </a:pPr>
                      <a:r>
                        <a:rPr lang="en-US" sz="1200">
                          <a:effectLst/>
                        </a:rPr>
                        <a:t>79.0</a:t>
                      </a:r>
                      <a:endParaRPr lang="en-US" sz="1100">
                        <a:effectLst/>
                        <a:latin typeface="Calibri"/>
                        <a:ea typeface="Calibri"/>
                        <a:cs typeface="Times New Roman"/>
                      </a:endParaRPr>
                    </a:p>
                  </a:txBody>
                  <a:tcPr marL="126365" marR="126365" marT="62865" marB="62865"/>
                </a:tc>
                <a:tc>
                  <a:txBody>
                    <a:bodyPr/>
                    <a:lstStyle/>
                    <a:p>
                      <a:pPr marL="0" marR="0">
                        <a:lnSpc>
                          <a:spcPct val="115000"/>
                        </a:lnSpc>
                        <a:spcBef>
                          <a:spcPts val="0"/>
                        </a:spcBef>
                        <a:spcAft>
                          <a:spcPts val="0"/>
                        </a:spcAft>
                      </a:pPr>
                      <a:r>
                        <a:rPr lang="en-US" sz="1200">
                          <a:effectLst/>
                        </a:rPr>
                        <a:t>83.0</a:t>
                      </a:r>
                      <a:endParaRPr lang="en-US" sz="1100">
                        <a:effectLst/>
                        <a:latin typeface="Calibri"/>
                        <a:ea typeface="Calibri"/>
                        <a:cs typeface="Times New Roman"/>
                      </a:endParaRPr>
                    </a:p>
                  </a:txBody>
                  <a:tcPr marL="126365" marR="126365" marT="62865" marB="62865"/>
                </a:tc>
                <a:tc>
                  <a:txBody>
                    <a:bodyPr/>
                    <a:lstStyle/>
                    <a:p>
                      <a:pPr marL="0" marR="0">
                        <a:lnSpc>
                          <a:spcPct val="115000"/>
                        </a:lnSpc>
                        <a:spcBef>
                          <a:spcPts val="0"/>
                        </a:spcBef>
                        <a:spcAft>
                          <a:spcPts val="0"/>
                        </a:spcAft>
                      </a:pPr>
                      <a:r>
                        <a:rPr lang="en-US" sz="1200">
                          <a:effectLst/>
                        </a:rPr>
                        <a:t>87.0</a:t>
                      </a:r>
                      <a:endParaRPr lang="en-US" sz="1100">
                        <a:effectLst/>
                        <a:latin typeface="Calibri"/>
                        <a:ea typeface="Calibri"/>
                        <a:cs typeface="Times New Roman"/>
                      </a:endParaRPr>
                    </a:p>
                  </a:txBody>
                  <a:tcPr marL="126365" marR="126365" marT="62865" marB="62865"/>
                </a:tc>
                <a:tc>
                  <a:txBody>
                    <a:bodyPr/>
                    <a:lstStyle/>
                    <a:p>
                      <a:pPr marL="0" marR="0">
                        <a:lnSpc>
                          <a:spcPct val="115000"/>
                        </a:lnSpc>
                        <a:spcBef>
                          <a:spcPts val="0"/>
                        </a:spcBef>
                        <a:spcAft>
                          <a:spcPts val="0"/>
                        </a:spcAft>
                      </a:pPr>
                      <a:r>
                        <a:rPr lang="en-US" sz="1200">
                          <a:effectLst/>
                        </a:rPr>
                        <a:t>91.0</a:t>
                      </a:r>
                      <a:endParaRPr lang="en-US" sz="1100">
                        <a:effectLst/>
                        <a:latin typeface="Calibri"/>
                        <a:ea typeface="Calibri"/>
                        <a:cs typeface="Times New Roman"/>
                      </a:endParaRPr>
                    </a:p>
                  </a:txBody>
                  <a:tcPr marL="126365" marR="126365" marT="62865" marB="62865"/>
                </a:tc>
                <a:tc>
                  <a:txBody>
                    <a:bodyPr/>
                    <a:lstStyle/>
                    <a:p>
                      <a:pPr marL="0" marR="0">
                        <a:lnSpc>
                          <a:spcPct val="115000"/>
                        </a:lnSpc>
                        <a:spcBef>
                          <a:spcPts val="0"/>
                        </a:spcBef>
                        <a:spcAft>
                          <a:spcPts val="0"/>
                        </a:spcAft>
                      </a:pPr>
                      <a:r>
                        <a:rPr lang="en-US" sz="1200">
                          <a:effectLst/>
                        </a:rPr>
                        <a:t>95.0</a:t>
                      </a:r>
                      <a:endParaRPr lang="en-US" sz="1100">
                        <a:effectLst/>
                        <a:latin typeface="Calibri"/>
                        <a:ea typeface="Calibri"/>
                        <a:cs typeface="Times New Roman"/>
                      </a:endParaRPr>
                    </a:p>
                  </a:txBody>
                  <a:tcPr marL="126365" marR="126365" marT="62865" marB="62865"/>
                </a:tc>
                <a:tc>
                  <a:txBody>
                    <a:bodyPr/>
                    <a:lstStyle/>
                    <a:p>
                      <a:pPr marL="0" marR="0">
                        <a:lnSpc>
                          <a:spcPct val="115000"/>
                        </a:lnSpc>
                        <a:spcBef>
                          <a:spcPts val="0"/>
                        </a:spcBef>
                        <a:spcAft>
                          <a:spcPts val="0"/>
                        </a:spcAft>
                      </a:pPr>
                      <a:r>
                        <a:rPr lang="en-US" sz="1200" dirty="0">
                          <a:effectLst/>
                        </a:rPr>
                        <a:t>100</a:t>
                      </a:r>
                      <a:endParaRPr lang="en-US" sz="1100" dirty="0">
                        <a:effectLst/>
                        <a:latin typeface="Calibri"/>
                        <a:ea typeface="Calibri"/>
                        <a:cs typeface="Times New Roman"/>
                      </a:endParaRPr>
                    </a:p>
                  </a:txBody>
                  <a:tcPr marL="126365" marR="126365" marT="62865" marB="62865"/>
                </a:tc>
              </a:tr>
            </a:tbl>
          </a:graphicData>
        </a:graphic>
      </p:graphicFrame>
    </p:spTree>
    <p:extLst>
      <p:ext uri="{BB962C8B-B14F-4D97-AF65-F5344CB8AC3E}">
        <p14:creationId xmlns:p14="http://schemas.microsoft.com/office/powerpoint/2010/main" val="1266853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1600"/>
            <a:ext cx="6512511" cy="1143000"/>
          </a:xfrm>
        </p:spPr>
        <p:txBody>
          <a:bodyPr/>
          <a:lstStyle/>
          <a:p>
            <a:pPr algn="l"/>
            <a:r>
              <a:rPr lang="en-US" dirty="0" smtClean="0">
                <a:solidFill>
                  <a:srgbClr val="FF0000"/>
                </a:solidFill>
              </a:rPr>
              <a:t>Conclusion</a:t>
            </a:r>
            <a:endParaRPr lang="en-US" dirty="0">
              <a:solidFill>
                <a:srgbClr val="FF0000"/>
              </a:solidFill>
            </a:endParaRPr>
          </a:p>
        </p:txBody>
      </p:sp>
      <p:sp>
        <p:nvSpPr>
          <p:cNvPr id="3" name="Content Placeholder 2"/>
          <p:cNvSpPr>
            <a:spLocks noGrp="1"/>
          </p:cNvSpPr>
          <p:nvPr>
            <p:ph sz="quarter" idx="13"/>
          </p:nvPr>
        </p:nvSpPr>
        <p:spPr>
          <a:xfrm>
            <a:off x="838200" y="2743200"/>
            <a:ext cx="7315200" cy="3810000"/>
          </a:xfrm>
        </p:spPr>
        <p:txBody>
          <a:bodyPr>
            <a:normAutofit fontScale="92500" lnSpcReduction="20000"/>
          </a:bodyPr>
          <a:lstStyle/>
          <a:p>
            <a:r>
              <a:rPr lang="en-US" dirty="0">
                <a:latin typeface="Times New Roman"/>
                <a:cs typeface="Times New Roman"/>
              </a:rPr>
              <a:t>T</a:t>
            </a:r>
            <a:r>
              <a:rPr lang="en-US" dirty="0" smtClean="0">
                <a:latin typeface="Times New Roman"/>
                <a:cs typeface="Times New Roman"/>
              </a:rPr>
              <a:t>he </a:t>
            </a:r>
            <a:r>
              <a:rPr lang="en-US" dirty="0">
                <a:latin typeface="Times New Roman"/>
                <a:cs typeface="Times New Roman"/>
              </a:rPr>
              <a:t>analyses of the Math Sprints and SOL scores determined that gains in the benchmark scores resulted from the series of math sprint competitions used as motivators before benchmark assessment and SOL testing increased mean test scores for 3</a:t>
            </a:r>
            <a:r>
              <a:rPr lang="en-US" baseline="30000" dirty="0">
                <a:latin typeface="Times New Roman"/>
                <a:cs typeface="Times New Roman"/>
              </a:rPr>
              <a:t>rd</a:t>
            </a:r>
            <a:r>
              <a:rPr lang="en-US" dirty="0">
                <a:latin typeface="Times New Roman"/>
                <a:cs typeface="Times New Roman"/>
              </a:rPr>
              <a:t>, 4</a:t>
            </a:r>
            <a:r>
              <a:rPr lang="en-US" baseline="30000" dirty="0">
                <a:latin typeface="Times New Roman"/>
                <a:cs typeface="Times New Roman"/>
              </a:rPr>
              <a:t>th</a:t>
            </a:r>
            <a:r>
              <a:rPr lang="en-US" dirty="0">
                <a:latin typeface="Times New Roman"/>
                <a:cs typeface="Times New Roman"/>
              </a:rPr>
              <a:t>, and 5</a:t>
            </a:r>
            <a:r>
              <a:rPr lang="en-US" baseline="30000" dirty="0">
                <a:latin typeface="Times New Roman"/>
                <a:cs typeface="Times New Roman"/>
              </a:rPr>
              <a:t>th</a:t>
            </a:r>
            <a:r>
              <a:rPr lang="en-US" dirty="0">
                <a:latin typeface="Times New Roman"/>
                <a:cs typeface="Times New Roman"/>
              </a:rPr>
              <a:t> grade students during the 2005-2010 school years.  Comparison of the 2008 SOL math scores in grades 3 and 5 were shown to be consistent with the SOL scores for grade 4 in testing years 2005-2010. The overall growth in math SOL scores from 1998 – 2010 results in meeting the national and state annual yearly progress and more. The growth in math SOL scores exceeded the target scores as shown in the 2001 NCLB chart.</a:t>
            </a:r>
          </a:p>
          <a:p>
            <a:endParaRPr lang="en-US" dirty="0" smtClean="0"/>
          </a:p>
          <a:p>
            <a:pPr marL="45720" indent="0">
              <a:buNone/>
            </a:pPr>
            <a:r>
              <a:rPr lang="en-US" dirty="0" smtClean="0"/>
              <a:t> </a:t>
            </a:r>
            <a:endParaRPr lang="en-US" dirty="0"/>
          </a:p>
        </p:txBody>
      </p:sp>
    </p:spTree>
    <p:extLst>
      <p:ext uri="{BB962C8B-B14F-4D97-AF65-F5344CB8AC3E}">
        <p14:creationId xmlns:p14="http://schemas.microsoft.com/office/powerpoint/2010/main" val="1645166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19200"/>
            <a:ext cx="6512511" cy="1143000"/>
          </a:xfrm>
        </p:spPr>
        <p:txBody>
          <a:bodyPr/>
          <a:lstStyle/>
          <a:p>
            <a:pPr algn="l"/>
            <a:r>
              <a:rPr lang="en-US" dirty="0" smtClean="0">
                <a:solidFill>
                  <a:srgbClr val="FF0000"/>
                </a:solidFill>
              </a:rPr>
              <a:t>Future Work</a:t>
            </a:r>
            <a:endParaRPr lang="en-US" dirty="0">
              <a:solidFill>
                <a:srgbClr val="FF0000"/>
              </a:solidFill>
            </a:endParaRPr>
          </a:p>
        </p:txBody>
      </p:sp>
      <p:sp>
        <p:nvSpPr>
          <p:cNvPr id="3" name="Content Placeholder 2"/>
          <p:cNvSpPr>
            <a:spLocks noGrp="1"/>
          </p:cNvSpPr>
          <p:nvPr>
            <p:ph sz="quarter" idx="13"/>
          </p:nvPr>
        </p:nvSpPr>
        <p:spPr>
          <a:xfrm>
            <a:off x="1143000" y="2743200"/>
            <a:ext cx="7543800" cy="3474720"/>
          </a:xfrm>
        </p:spPr>
        <p:txBody>
          <a:bodyPr>
            <a:normAutofit lnSpcReduction="10000"/>
          </a:bodyPr>
          <a:lstStyle/>
          <a:p>
            <a:r>
              <a:rPr lang="en-US" dirty="0">
                <a:latin typeface="Times New Roman"/>
                <a:cs typeface="Times New Roman"/>
              </a:rPr>
              <a:t>It is recommended that further investigation be done on the relationship of math scores between grades three, four and five for 2005 through 2010 school years. It would also be beneficial to compare the SOL scores of </a:t>
            </a:r>
            <a:r>
              <a:rPr lang="en-US" dirty="0" err="1">
                <a:latin typeface="Times New Roman"/>
                <a:cs typeface="Times New Roman"/>
              </a:rPr>
              <a:t>Treakle</a:t>
            </a:r>
            <a:r>
              <a:rPr lang="en-US" dirty="0">
                <a:latin typeface="Times New Roman"/>
                <a:cs typeface="Times New Roman"/>
              </a:rPr>
              <a:t> Elementary and Camelot Elementary School for the same school years, since </a:t>
            </a:r>
            <a:r>
              <a:rPr lang="en-US" dirty="0" err="1">
                <a:latin typeface="Times New Roman"/>
                <a:cs typeface="Times New Roman"/>
              </a:rPr>
              <a:t>Treakle</a:t>
            </a:r>
            <a:r>
              <a:rPr lang="en-US" dirty="0">
                <a:latin typeface="Times New Roman"/>
                <a:cs typeface="Times New Roman"/>
              </a:rPr>
              <a:t> Elementary School recently began to use the math sprint strategies. Furthermore, a comparison of Camelot Elementary to the other Title I schools in Chesapeake Virginia would assist in providing the validity of the SOL scores at Camelot Elementary.</a:t>
            </a:r>
          </a:p>
          <a:p>
            <a:endParaRPr lang="en-US" dirty="0"/>
          </a:p>
        </p:txBody>
      </p:sp>
    </p:spTree>
    <p:extLst>
      <p:ext uri="{BB962C8B-B14F-4D97-AF65-F5344CB8AC3E}">
        <p14:creationId xmlns:p14="http://schemas.microsoft.com/office/powerpoint/2010/main" val="35864106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6512511" cy="1143000"/>
          </a:xfrm>
        </p:spPr>
        <p:txBody>
          <a:bodyPr/>
          <a:lstStyle/>
          <a:p>
            <a:pPr algn="l"/>
            <a:r>
              <a:rPr lang="en-US" dirty="0" smtClean="0">
                <a:solidFill>
                  <a:srgbClr val="FF0000"/>
                </a:solidFill>
              </a:rPr>
              <a:t>Acknowledgements </a:t>
            </a:r>
            <a:endParaRPr lang="en-US" dirty="0">
              <a:solidFill>
                <a:srgbClr val="FF0000"/>
              </a:solidFill>
            </a:endParaRPr>
          </a:p>
        </p:txBody>
      </p:sp>
      <p:sp>
        <p:nvSpPr>
          <p:cNvPr id="3" name="Content Placeholder 2"/>
          <p:cNvSpPr>
            <a:spLocks noGrp="1"/>
          </p:cNvSpPr>
          <p:nvPr>
            <p:ph sz="quarter" idx="13"/>
          </p:nvPr>
        </p:nvSpPr>
        <p:spPr>
          <a:xfrm>
            <a:off x="609600" y="2895600"/>
            <a:ext cx="8001000" cy="3474720"/>
          </a:xfrm>
        </p:spPr>
        <p:txBody>
          <a:bodyPr>
            <a:normAutofit fontScale="92500"/>
          </a:bodyPr>
          <a:lstStyle/>
          <a:p>
            <a:r>
              <a:rPr lang="en-US" dirty="0"/>
              <a:t>The 2010-2011 Math Sprint Team would like to </a:t>
            </a:r>
            <a:r>
              <a:rPr lang="en-US" dirty="0" smtClean="0"/>
              <a:t>thank Dr</a:t>
            </a:r>
            <a:r>
              <a:rPr lang="en-US" dirty="0"/>
              <a:t>. Stephanie Johnson, principal of Camelot Elementary School for providing the necessary data to conduct this research; </a:t>
            </a:r>
            <a:r>
              <a:rPr lang="en-US" dirty="0" smtClean="0"/>
              <a:t>Mr</a:t>
            </a:r>
            <a:r>
              <a:rPr lang="en-US" dirty="0"/>
              <a:t>. </a:t>
            </a:r>
            <a:r>
              <a:rPr lang="en-US" dirty="0" err="1"/>
              <a:t>Kaiem</a:t>
            </a:r>
            <a:r>
              <a:rPr lang="en-US" dirty="0"/>
              <a:t> </a:t>
            </a:r>
            <a:r>
              <a:rPr lang="en-US" dirty="0" err="1"/>
              <a:t>Frink</a:t>
            </a:r>
            <a:r>
              <a:rPr lang="en-US" dirty="0"/>
              <a:t>, Mathematics Graduate Assistant in the Department of Mathematics and Computer Science at ECSU for support in this research project; </a:t>
            </a:r>
            <a:r>
              <a:rPr lang="en-US" dirty="0" smtClean="0"/>
              <a:t>Mr</a:t>
            </a:r>
            <a:r>
              <a:rPr lang="en-US" dirty="0"/>
              <a:t>. Brian Jordan, Data Analyst for the Office of Institutional Research at ECSU for technical assistance; Dr. Darnell Johnson for affording the team with the guidance to conduct this research; and Dr. Linda Hayden, Principal Investigator of the CERSER program at Elizabeth City State University and NOAA, NASA, </a:t>
            </a:r>
            <a:r>
              <a:rPr lang="en-US" dirty="0" err="1"/>
              <a:t>CReSIS</a:t>
            </a:r>
            <a:r>
              <a:rPr lang="en-US" dirty="0"/>
              <a:t> for their sponsorship</a:t>
            </a:r>
          </a:p>
        </p:txBody>
      </p:sp>
    </p:spTree>
    <p:extLst>
      <p:ext uri="{BB962C8B-B14F-4D97-AF65-F5344CB8AC3E}">
        <p14:creationId xmlns:p14="http://schemas.microsoft.com/office/powerpoint/2010/main" val="4095266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685800"/>
            <a:ext cx="6512511" cy="1143000"/>
          </a:xfrm>
        </p:spPr>
        <p:txBody>
          <a:bodyPr/>
          <a:lstStyle/>
          <a:p>
            <a:pPr algn="l"/>
            <a:r>
              <a:rPr lang="en-US" dirty="0" smtClean="0">
                <a:solidFill>
                  <a:srgbClr val="FF0000"/>
                </a:solidFill>
              </a:rPr>
              <a:t>References</a:t>
            </a:r>
            <a:endParaRPr lang="en-US" dirty="0">
              <a:solidFill>
                <a:srgbClr val="FF0000"/>
              </a:solidFill>
            </a:endParaRPr>
          </a:p>
        </p:txBody>
      </p:sp>
      <p:sp>
        <p:nvSpPr>
          <p:cNvPr id="3" name="Content Placeholder 2"/>
          <p:cNvSpPr>
            <a:spLocks noGrp="1"/>
          </p:cNvSpPr>
          <p:nvPr>
            <p:ph sz="quarter" idx="13"/>
          </p:nvPr>
        </p:nvSpPr>
        <p:spPr>
          <a:xfrm>
            <a:off x="0" y="2057400"/>
            <a:ext cx="9144000" cy="4800600"/>
          </a:xfrm>
        </p:spPr>
        <p:txBody>
          <a:bodyPr>
            <a:normAutofit fontScale="32500" lnSpcReduction="20000"/>
          </a:bodyPr>
          <a:lstStyle/>
          <a:p>
            <a:r>
              <a:rPr lang="en-US" sz="3000" dirty="0">
                <a:latin typeface="Times New Roman" pitchFamily="18" charset="0"/>
                <a:cs typeface="Times New Roman" pitchFamily="18" charset="0"/>
              </a:rPr>
              <a:t>[1]</a:t>
            </a:r>
            <a:r>
              <a:rPr lang="en-US" sz="3000" dirty="0" err="1">
                <a:latin typeface="Times New Roman" pitchFamily="18" charset="0"/>
                <a:cs typeface="Times New Roman" pitchFamily="18" charset="0"/>
              </a:rPr>
              <a:t>Bransford</a:t>
            </a:r>
            <a:r>
              <a:rPr lang="en-US" sz="3000" dirty="0">
                <a:latin typeface="Times New Roman" pitchFamily="18" charset="0"/>
                <a:cs typeface="Times New Roman" pitchFamily="18" charset="0"/>
              </a:rPr>
              <a:t>, J., Brown, A., &amp; Cocking, R. (Eds.) (1999). </a:t>
            </a:r>
            <a:r>
              <a:rPr lang="en-US" sz="3000" i="1" dirty="0">
                <a:latin typeface="Times New Roman" pitchFamily="18" charset="0"/>
                <a:cs typeface="Times New Roman" pitchFamily="18" charset="0"/>
              </a:rPr>
              <a:t>How people learn: Brain, mind, experience, and school.</a:t>
            </a:r>
            <a:r>
              <a:rPr lang="en-US" sz="3000" dirty="0">
                <a:latin typeface="Times New Roman" pitchFamily="18" charset="0"/>
                <a:cs typeface="Times New Roman" pitchFamily="18" charset="0"/>
              </a:rPr>
              <a:t> Washington, DC: National Academy Press.</a:t>
            </a:r>
          </a:p>
          <a:p>
            <a:r>
              <a:rPr lang="en-US" sz="3000" dirty="0">
                <a:latin typeface="Times New Roman" pitchFamily="18" charset="0"/>
                <a:cs typeface="Times New Roman" pitchFamily="18" charset="0"/>
              </a:rPr>
              <a:t>[2]</a:t>
            </a:r>
            <a:r>
              <a:rPr lang="en-US" sz="3000" dirty="0" err="1">
                <a:latin typeface="Times New Roman" pitchFamily="18" charset="0"/>
                <a:cs typeface="Times New Roman" pitchFamily="18" charset="0"/>
              </a:rPr>
              <a:t>Begle</a:t>
            </a:r>
            <a:r>
              <a:rPr lang="en-US" sz="3000" dirty="0">
                <a:latin typeface="Times New Roman" pitchFamily="18" charset="0"/>
                <a:cs typeface="Times New Roman" pitchFamily="18" charset="0"/>
              </a:rPr>
              <a:t>, E. (1979). </a:t>
            </a:r>
            <a:r>
              <a:rPr lang="en-US" sz="3000" i="1" dirty="0">
                <a:latin typeface="Times New Roman" pitchFamily="18" charset="0"/>
                <a:cs typeface="Times New Roman" pitchFamily="18" charset="0"/>
              </a:rPr>
              <a:t>Critical variables in mathematics education: Findings from a survey of empirical literature.</a:t>
            </a:r>
            <a:r>
              <a:rPr lang="en-US" sz="3000" dirty="0">
                <a:latin typeface="Times New Roman" pitchFamily="18" charset="0"/>
                <a:cs typeface="Times New Roman" pitchFamily="18" charset="0"/>
              </a:rPr>
              <a:t> Washington, DC: Mathematical Association of America.</a:t>
            </a:r>
          </a:p>
          <a:p>
            <a:r>
              <a:rPr lang="en-US" sz="3000" dirty="0">
                <a:latin typeface="Times New Roman" pitchFamily="18" charset="0"/>
                <a:cs typeface="Times New Roman" pitchFamily="18" charset="0"/>
              </a:rPr>
              <a:t>[3]Education Week. (1997). Quality counts: A report card on the condition of public education in the 50 states. </a:t>
            </a:r>
            <a:r>
              <a:rPr lang="en-US" sz="3000" i="1" dirty="0">
                <a:latin typeface="Times New Roman" pitchFamily="18" charset="0"/>
                <a:cs typeface="Times New Roman" pitchFamily="18" charset="0"/>
              </a:rPr>
              <a:t>A Supplement to Education Week</a:t>
            </a:r>
            <a:r>
              <a:rPr lang="en-US" sz="3000" dirty="0">
                <a:latin typeface="Times New Roman" pitchFamily="18" charset="0"/>
                <a:cs typeface="Times New Roman" pitchFamily="18" charset="0"/>
              </a:rPr>
              <a:t>, Vol. 16, January, 22.</a:t>
            </a:r>
          </a:p>
          <a:p>
            <a:r>
              <a:rPr lang="en-US" sz="3000" dirty="0">
                <a:latin typeface="Times New Roman" pitchFamily="18" charset="0"/>
                <a:cs typeface="Times New Roman" pitchFamily="18" charset="0"/>
              </a:rPr>
              <a:t>[4]Linn, R. L., Dunbar, S. B., </a:t>
            </a:r>
            <a:r>
              <a:rPr lang="en-US" sz="3000" dirty="0" err="1">
                <a:latin typeface="Times New Roman" pitchFamily="18" charset="0"/>
                <a:cs typeface="Times New Roman" pitchFamily="18" charset="0"/>
              </a:rPr>
              <a:t>Harnisch</a:t>
            </a:r>
            <a:r>
              <a:rPr lang="en-US" sz="3000" dirty="0">
                <a:latin typeface="Times New Roman" pitchFamily="18" charset="0"/>
                <a:cs typeface="Times New Roman" pitchFamily="18" charset="0"/>
              </a:rPr>
              <a:t>, D. L., &amp; Hastings, C. N. (1982). The validity of the Title I evaluation and reporting system. In E. R. House, S. </a:t>
            </a:r>
            <a:r>
              <a:rPr lang="en-US" sz="3000" dirty="0" err="1">
                <a:latin typeface="Times New Roman" pitchFamily="18" charset="0"/>
                <a:cs typeface="Times New Roman" pitchFamily="18" charset="0"/>
              </a:rPr>
              <a:t>Mathison</a:t>
            </a:r>
            <a:r>
              <a:rPr lang="en-US" sz="3000" dirty="0">
                <a:latin typeface="Times New Roman" pitchFamily="18" charset="0"/>
                <a:cs typeface="Times New Roman" pitchFamily="18" charset="0"/>
              </a:rPr>
              <a:t>, J. </a:t>
            </a:r>
            <a:r>
              <a:rPr lang="en-US" sz="3000" dirty="0" err="1">
                <a:latin typeface="Times New Roman" pitchFamily="18" charset="0"/>
                <a:cs typeface="Times New Roman" pitchFamily="18" charset="0"/>
              </a:rPr>
              <a:t>Pearsol</a:t>
            </a:r>
            <a:r>
              <a:rPr lang="en-US" sz="3000" dirty="0">
                <a:latin typeface="Times New Roman" pitchFamily="18" charset="0"/>
                <a:cs typeface="Times New Roman" pitchFamily="18" charset="0"/>
              </a:rPr>
              <a:t>, &amp; H. </a:t>
            </a:r>
            <a:r>
              <a:rPr lang="en-US" sz="3000" dirty="0" err="1">
                <a:latin typeface="Times New Roman" pitchFamily="18" charset="0"/>
                <a:cs typeface="Times New Roman" pitchFamily="18" charset="0"/>
              </a:rPr>
              <a:t>Preskill</a:t>
            </a:r>
            <a:r>
              <a:rPr lang="en-US" sz="3000" dirty="0">
                <a:latin typeface="Times New Roman" pitchFamily="18" charset="0"/>
                <a:cs typeface="Times New Roman" pitchFamily="18" charset="0"/>
              </a:rPr>
              <a:t> (Eds.), </a:t>
            </a:r>
            <a:r>
              <a:rPr lang="en-US" sz="3000" i="1" dirty="0">
                <a:latin typeface="Times New Roman" pitchFamily="18" charset="0"/>
                <a:cs typeface="Times New Roman" pitchFamily="18" charset="0"/>
              </a:rPr>
              <a:t>Evaluation Studies Review Annual </a:t>
            </a:r>
            <a:r>
              <a:rPr lang="en-US" sz="3000" dirty="0">
                <a:latin typeface="Times New Roman" pitchFamily="18" charset="0"/>
                <a:cs typeface="Times New Roman" pitchFamily="18" charset="0"/>
              </a:rPr>
              <a:t>(Vol. 7, pp. 427-442). Beverly Hills, Calif.: Sage Publications.</a:t>
            </a:r>
          </a:p>
          <a:p>
            <a:r>
              <a:rPr lang="en-US" sz="3000" dirty="0">
                <a:latin typeface="Times New Roman" pitchFamily="18" charset="0"/>
                <a:cs typeface="Times New Roman" pitchFamily="18" charset="0"/>
              </a:rPr>
              <a:t>[5]Linn, R. L., </a:t>
            </a:r>
            <a:r>
              <a:rPr lang="en-US" sz="3000" dirty="0" err="1">
                <a:latin typeface="Times New Roman" pitchFamily="18" charset="0"/>
                <a:cs typeface="Times New Roman" pitchFamily="18" charset="0"/>
              </a:rPr>
              <a:t>Graue</a:t>
            </a:r>
            <a:r>
              <a:rPr lang="en-US" sz="3000" dirty="0">
                <a:latin typeface="Times New Roman" pitchFamily="18" charset="0"/>
                <a:cs typeface="Times New Roman" pitchFamily="18" charset="0"/>
              </a:rPr>
              <a:t>, M. E., &amp; Sanders, N. M. (1990). Comparing state and district results to national norms: The validity of the claims that “everyone is above average.” </a:t>
            </a:r>
            <a:r>
              <a:rPr lang="en-US" sz="3000" i="1" dirty="0" err="1">
                <a:latin typeface="Times New Roman" pitchFamily="18" charset="0"/>
                <a:cs typeface="Times New Roman" pitchFamily="18" charset="0"/>
              </a:rPr>
              <a:t>EducationalMeasurement</a:t>
            </a:r>
            <a:r>
              <a:rPr lang="en-US" sz="3000" i="1" dirty="0">
                <a:latin typeface="Times New Roman" pitchFamily="18" charset="0"/>
                <a:cs typeface="Times New Roman" pitchFamily="18" charset="0"/>
              </a:rPr>
              <a:t>: Issues and Practice</a:t>
            </a:r>
            <a:r>
              <a:rPr lang="en-US" sz="3000" dirty="0">
                <a:latin typeface="Times New Roman" pitchFamily="18" charset="0"/>
                <a:cs typeface="Times New Roman" pitchFamily="18" charset="0"/>
              </a:rPr>
              <a:t>, 9(3), 5-14.</a:t>
            </a:r>
          </a:p>
          <a:p>
            <a:r>
              <a:rPr lang="en-US" sz="3000" dirty="0">
                <a:latin typeface="Times New Roman" pitchFamily="18" charset="0"/>
                <a:cs typeface="Times New Roman" pitchFamily="18" charset="0"/>
              </a:rPr>
              <a:t>[6]Ma, L. (1999). </a:t>
            </a:r>
            <a:r>
              <a:rPr lang="en-US" sz="3000" i="1" dirty="0">
                <a:latin typeface="Times New Roman" pitchFamily="18" charset="0"/>
                <a:cs typeface="Times New Roman" pitchFamily="18" charset="0"/>
              </a:rPr>
              <a:t>Knowing and teaching elementary mathematics: Teachers' understanding of fundamental mathematics in China and the United States.</a:t>
            </a:r>
            <a:r>
              <a:rPr lang="en-US" sz="3000" dirty="0">
                <a:latin typeface="Times New Roman" pitchFamily="18" charset="0"/>
                <a:cs typeface="Times New Roman" pitchFamily="18" charset="0"/>
              </a:rPr>
              <a:t> Mahwah, NJ: Erlbaum.</a:t>
            </a:r>
          </a:p>
          <a:p>
            <a:r>
              <a:rPr lang="en-US" sz="3000" dirty="0">
                <a:latin typeface="Times New Roman" pitchFamily="18" charset="0"/>
                <a:cs typeface="Times New Roman" pitchFamily="18" charset="0"/>
              </a:rPr>
              <a:t>[7]Monk, D. A. (1994). Subject area preparation of secondary mathematics and science teachers and student achievement. </a:t>
            </a:r>
            <a:r>
              <a:rPr lang="en-US" sz="3000" i="1" dirty="0">
                <a:latin typeface="Times New Roman" pitchFamily="18" charset="0"/>
                <a:cs typeface="Times New Roman" pitchFamily="18" charset="0"/>
              </a:rPr>
              <a:t>Economics of Education Review, 13</a:t>
            </a:r>
            <a:r>
              <a:rPr lang="en-US" sz="3000" dirty="0">
                <a:latin typeface="Times New Roman" pitchFamily="18" charset="0"/>
                <a:cs typeface="Times New Roman" pitchFamily="18" charset="0"/>
              </a:rPr>
              <a:t>(2), 125-145.</a:t>
            </a:r>
          </a:p>
          <a:p>
            <a:r>
              <a:rPr lang="en-US" sz="3000" dirty="0">
                <a:latin typeface="Times New Roman" pitchFamily="18" charset="0"/>
                <a:cs typeface="Times New Roman" pitchFamily="18" charset="0"/>
              </a:rPr>
              <a:t>[8]Moore, D. S. &amp; McCabe, G. (1999). </a:t>
            </a:r>
            <a:r>
              <a:rPr lang="en-US" sz="3000" i="1" dirty="0">
                <a:latin typeface="Times New Roman" pitchFamily="18" charset="0"/>
                <a:cs typeface="Times New Roman" pitchFamily="18" charset="0"/>
              </a:rPr>
              <a:t>Introduction to the practice of statistics.</a:t>
            </a:r>
            <a:r>
              <a:rPr lang="en-US" sz="3000" dirty="0">
                <a:latin typeface="Times New Roman" pitchFamily="18" charset="0"/>
                <a:cs typeface="Times New Roman" pitchFamily="18" charset="0"/>
              </a:rPr>
              <a:t> New York: Freeman.</a:t>
            </a:r>
          </a:p>
          <a:p>
            <a:r>
              <a:rPr lang="en-US" sz="3000" dirty="0">
                <a:latin typeface="Times New Roman" pitchFamily="18" charset="0"/>
                <a:cs typeface="Times New Roman" pitchFamily="18" charset="0"/>
              </a:rPr>
              <a:t>[9]Shaughnessy, M. (1992). Research in probability and statistics: Reflections and directions. In D. A. </a:t>
            </a:r>
            <a:r>
              <a:rPr lang="en-US" sz="3000" dirty="0" err="1">
                <a:latin typeface="Times New Roman" pitchFamily="18" charset="0"/>
                <a:cs typeface="Times New Roman" pitchFamily="18" charset="0"/>
              </a:rPr>
              <a:t>Grouws</a:t>
            </a:r>
            <a:r>
              <a:rPr lang="en-US" sz="3000" dirty="0">
                <a:latin typeface="Times New Roman" pitchFamily="18" charset="0"/>
                <a:cs typeface="Times New Roman" pitchFamily="18" charset="0"/>
              </a:rPr>
              <a:t> (Ed.), </a:t>
            </a:r>
            <a:r>
              <a:rPr lang="en-US" sz="3000" i="1" dirty="0">
                <a:latin typeface="Times New Roman" pitchFamily="18" charset="0"/>
                <a:cs typeface="Times New Roman" pitchFamily="18" charset="0"/>
              </a:rPr>
              <a:t>Handbook of research on mathematics teaching and learning</a:t>
            </a:r>
            <a:r>
              <a:rPr lang="en-US" sz="3000" dirty="0">
                <a:latin typeface="Times New Roman" pitchFamily="18" charset="0"/>
                <a:cs typeface="Times New Roman" pitchFamily="18" charset="0"/>
              </a:rPr>
              <a:t> (pp. 465-494). New York: Macmillan Publishing.</a:t>
            </a:r>
          </a:p>
          <a:p>
            <a:r>
              <a:rPr lang="en-US" sz="3000" dirty="0">
                <a:latin typeface="Times New Roman" pitchFamily="18" charset="0"/>
                <a:cs typeface="Times New Roman" pitchFamily="18" charset="0"/>
              </a:rPr>
              <a:t>[10]Shulman, L. S. (1986). Those who understand: Knowledge growth in teaching. </a:t>
            </a:r>
            <a:r>
              <a:rPr lang="en-US" sz="3000" i="1" dirty="0">
                <a:latin typeface="Times New Roman" pitchFamily="18" charset="0"/>
                <a:cs typeface="Times New Roman" pitchFamily="18" charset="0"/>
              </a:rPr>
              <a:t>Educational Researcher, 15</a:t>
            </a:r>
            <a:r>
              <a:rPr lang="en-US" sz="3000" dirty="0">
                <a:latin typeface="Times New Roman" pitchFamily="18" charset="0"/>
                <a:cs typeface="Times New Roman" pitchFamily="18" charset="0"/>
              </a:rPr>
              <a:t>(2), 4-14.</a:t>
            </a:r>
          </a:p>
          <a:p>
            <a:r>
              <a:rPr lang="en-US" sz="3000" dirty="0">
                <a:latin typeface="Times New Roman" pitchFamily="18" charset="0"/>
                <a:cs typeface="Times New Roman" pitchFamily="18" charset="0"/>
              </a:rPr>
              <a:t>[12]</a:t>
            </a:r>
            <a:r>
              <a:rPr lang="en-US" sz="3000" dirty="0" err="1">
                <a:latin typeface="Times New Roman" pitchFamily="18" charset="0"/>
                <a:cs typeface="Times New Roman" pitchFamily="18" charset="0"/>
              </a:rPr>
              <a:t>Siu</a:t>
            </a:r>
            <a:r>
              <a:rPr lang="en-US" sz="3000" dirty="0">
                <a:latin typeface="Times New Roman" pitchFamily="18" charset="0"/>
                <a:cs typeface="Times New Roman" pitchFamily="18" charset="0"/>
              </a:rPr>
              <a:t>, M. K. (1991). Concept of function</a:t>
            </a:r>
            <a:r>
              <a:rPr lang="en-US" sz="3000" strike="sngStrike" dirty="0">
                <a:latin typeface="Times New Roman" pitchFamily="18" charset="0"/>
                <a:cs typeface="Times New Roman" pitchFamily="18" charset="0"/>
              </a:rPr>
              <a:t>---</a:t>
            </a:r>
            <a:r>
              <a:rPr lang="en-US" sz="3000" dirty="0">
                <a:latin typeface="Times New Roman" pitchFamily="18" charset="0"/>
                <a:cs typeface="Times New Roman" pitchFamily="18" charset="0"/>
              </a:rPr>
              <a:t>its history and teaching. In F. </a:t>
            </a:r>
            <a:r>
              <a:rPr lang="en-US" sz="3000" dirty="0" err="1">
                <a:latin typeface="Times New Roman" pitchFamily="18" charset="0"/>
                <a:cs typeface="Times New Roman" pitchFamily="18" charset="0"/>
              </a:rPr>
              <a:t>Swetz</a:t>
            </a:r>
            <a:r>
              <a:rPr lang="en-US" sz="3000" dirty="0">
                <a:latin typeface="Times New Roman" pitchFamily="18" charset="0"/>
                <a:cs typeface="Times New Roman" pitchFamily="18" charset="0"/>
              </a:rPr>
              <a:t> et al. (</a:t>
            </a:r>
            <a:r>
              <a:rPr lang="en-US" sz="3000" dirty="0" err="1">
                <a:latin typeface="Times New Roman" pitchFamily="18" charset="0"/>
                <a:cs typeface="Times New Roman" pitchFamily="18" charset="0"/>
              </a:rPr>
              <a:t>Eds</a:t>
            </a:r>
            <a:r>
              <a:rPr lang="en-US" sz="3000" dirty="0">
                <a:latin typeface="Times New Roman" pitchFamily="18" charset="0"/>
                <a:cs typeface="Times New Roman" pitchFamily="18" charset="0"/>
              </a:rPr>
              <a:t>), </a:t>
            </a:r>
            <a:r>
              <a:rPr lang="en-US" sz="3000" i="1" dirty="0">
                <a:latin typeface="Times New Roman" pitchFamily="18" charset="0"/>
                <a:cs typeface="Times New Roman" pitchFamily="18" charset="0"/>
              </a:rPr>
              <a:t>Learn from the masters</a:t>
            </a:r>
            <a:r>
              <a:rPr lang="en-US" sz="3000" dirty="0">
                <a:latin typeface="Times New Roman" pitchFamily="18" charset="0"/>
                <a:cs typeface="Times New Roman" pitchFamily="18" charset="0"/>
              </a:rPr>
              <a:t> (pp. 105-121). Washington, DC: Mathematical Association of America.</a:t>
            </a:r>
          </a:p>
          <a:p>
            <a:r>
              <a:rPr lang="en-US" sz="3000" dirty="0">
                <a:latin typeface="Times New Roman" pitchFamily="18" charset="0"/>
                <a:cs typeface="Times New Roman" pitchFamily="18" charset="0"/>
              </a:rPr>
              <a:t>[13]Springer, L., </a:t>
            </a:r>
            <a:r>
              <a:rPr lang="en-US" sz="3000" dirty="0" err="1">
                <a:latin typeface="Times New Roman" pitchFamily="18" charset="0"/>
                <a:cs typeface="Times New Roman" pitchFamily="18" charset="0"/>
              </a:rPr>
              <a:t>Stanne</a:t>
            </a:r>
            <a:r>
              <a:rPr lang="en-US" sz="3000" dirty="0">
                <a:latin typeface="Times New Roman" pitchFamily="18" charset="0"/>
                <a:cs typeface="Times New Roman" pitchFamily="18" charset="0"/>
              </a:rPr>
              <a:t>, M. E., &amp; Donovan, S. S. (1999). Effects of small-group learning on undergraduates in science, mathematics, engineering, and technology: A meta-analysis. </a:t>
            </a:r>
            <a:r>
              <a:rPr lang="en-US" sz="3000" i="1" dirty="0">
                <a:latin typeface="Times New Roman" pitchFamily="18" charset="0"/>
                <a:cs typeface="Times New Roman" pitchFamily="18" charset="0"/>
              </a:rPr>
              <a:t>Review of Educational Research, 69</a:t>
            </a:r>
            <a:r>
              <a:rPr lang="en-US" sz="3000" dirty="0">
                <a:latin typeface="Times New Roman" pitchFamily="18" charset="0"/>
                <a:cs typeface="Times New Roman" pitchFamily="18" charset="0"/>
              </a:rPr>
              <a:t>(1), 21-51.</a:t>
            </a:r>
          </a:p>
          <a:p>
            <a:r>
              <a:rPr lang="en-US" sz="3000" dirty="0">
                <a:latin typeface="Times New Roman" pitchFamily="18" charset="0"/>
                <a:cs typeface="Times New Roman" pitchFamily="18" charset="0"/>
              </a:rPr>
              <a:t>[14]Common Core State Standards for Mathematics, </a:t>
            </a:r>
            <a:r>
              <a:rPr lang="en-US" sz="3000" i="1" dirty="0">
                <a:latin typeface="Times New Roman" pitchFamily="18" charset="0"/>
                <a:cs typeface="Times New Roman" pitchFamily="18" charset="0"/>
              </a:rPr>
              <a:t>Common Core State Standards Initiative</a:t>
            </a:r>
            <a:r>
              <a:rPr lang="en-US" sz="3000" dirty="0">
                <a:latin typeface="Times New Roman" pitchFamily="18" charset="0"/>
                <a:cs typeface="Times New Roman" pitchFamily="18" charset="0"/>
              </a:rPr>
              <a:t>, Preparing America’s Students for College &amp; Career. 2010</a:t>
            </a:r>
          </a:p>
          <a:p>
            <a:r>
              <a:rPr lang="en-US" sz="3000" dirty="0">
                <a:latin typeface="Times New Roman" pitchFamily="18" charset="0"/>
                <a:cs typeface="Times New Roman" pitchFamily="18" charset="0"/>
              </a:rPr>
              <a:t>[15]</a:t>
            </a:r>
            <a:r>
              <a:rPr lang="en-US" sz="3000" i="1" dirty="0">
                <a:latin typeface="Times New Roman" pitchFamily="18" charset="0"/>
                <a:cs typeface="Times New Roman" pitchFamily="18" charset="0"/>
              </a:rPr>
              <a:t>Comparison of Virginia’s 2009 </a:t>
            </a:r>
            <a:r>
              <a:rPr lang="en-US" sz="3000" i="1" dirty="0" err="1">
                <a:latin typeface="Times New Roman" pitchFamily="18" charset="0"/>
                <a:cs typeface="Times New Roman" pitchFamily="18" charset="0"/>
              </a:rPr>
              <a:t>MathematicsStandards</a:t>
            </a:r>
            <a:r>
              <a:rPr lang="en-US" sz="3000" i="1" dirty="0">
                <a:latin typeface="Times New Roman" pitchFamily="18" charset="0"/>
                <a:cs typeface="Times New Roman" pitchFamily="18" charset="0"/>
              </a:rPr>
              <a:t> of Learning with the Common Core State Standards for Mathematics</a:t>
            </a:r>
            <a:r>
              <a:rPr lang="en-US" sz="3000" dirty="0">
                <a:latin typeface="Times New Roman" pitchFamily="18" charset="0"/>
                <a:cs typeface="Times New Roman" pitchFamily="18" charset="0"/>
              </a:rPr>
              <a:t>, Virginia Department of Education, January 13, 2011.</a:t>
            </a:r>
          </a:p>
          <a:p>
            <a:endParaRPr lang="en-US" dirty="0"/>
          </a:p>
        </p:txBody>
      </p:sp>
    </p:spTree>
    <p:extLst>
      <p:ext uri="{BB962C8B-B14F-4D97-AF65-F5344CB8AC3E}">
        <p14:creationId xmlns:p14="http://schemas.microsoft.com/office/powerpoint/2010/main" val="124722644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6512511" cy="1143000"/>
          </a:xfrm>
        </p:spPr>
        <p:txBody>
          <a:bodyPr/>
          <a:lstStyle/>
          <a:p>
            <a:pPr algn="l"/>
            <a:r>
              <a:rPr lang="en-US" dirty="0" smtClean="0">
                <a:solidFill>
                  <a:srgbClr val="FF0000"/>
                </a:solidFill>
              </a:rPr>
              <a:t>Questions</a:t>
            </a:r>
            <a:endParaRPr lang="en-US" dirty="0">
              <a:solidFill>
                <a:srgbClr val="FF0000"/>
              </a:solidFill>
            </a:endParaRPr>
          </a:p>
        </p:txBody>
      </p:sp>
      <p:pic>
        <p:nvPicPr>
          <p:cNvPr id="4" name="Picture 3"/>
          <p:cNvPicPr>
            <a:picLocks noChangeAspect="1" noChangeArrowheads="1"/>
          </p:cNvPicPr>
          <p:nvPr/>
        </p:nvPicPr>
        <p:blipFill>
          <a:blip r:embed="rId2"/>
          <a:srcRect/>
          <a:stretch>
            <a:fillRect/>
          </a:stretch>
        </p:blipFill>
        <p:spPr bwMode="auto">
          <a:xfrm>
            <a:off x="3276600" y="2286000"/>
            <a:ext cx="3505200" cy="3505200"/>
          </a:xfrm>
          <a:prstGeom prst="rect">
            <a:avLst/>
          </a:prstGeom>
          <a:noFill/>
          <a:ln w="9525">
            <a:noFill/>
            <a:miter lim="800000"/>
            <a:headEnd/>
            <a:tailEnd/>
          </a:ln>
        </p:spPr>
      </p:pic>
    </p:spTree>
    <p:extLst>
      <p:ext uri="{BB962C8B-B14F-4D97-AF65-F5344CB8AC3E}">
        <p14:creationId xmlns:p14="http://schemas.microsoft.com/office/powerpoint/2010/main" val="20955162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71600"/>
            <a:ext cx="6512511" cy="1143000"/>
          </a:xfrm>
        </p:spPr>
        <p:txBody>
          <a:bodyPr/>
          <a:lstStyle/>
          <a:p>
            <a:pPr algn="l"/>
            <a:r>
              <a:rPr lang="en-US" dirty="0" smtClean="0"/>
              <a:t>Overview</a:t>
            </a:r>
            <a:endParaRPr lang="en-US" dirty="0"/>
          </a:p>
        </p:txBody>
      </p:sp>
      <p:sp>
        <p:nvSpPr>
          <p:cNvPr id="3" name="Content Placeholder 2"/>
          <p:cNvSpPr>
            <a:spLocks noGrp="1"/>
          </p:cNvSpPr>
          <p:nvPr>
            <p:ph sz="quarter" idx="13"/>
          </p:nvPr>
        </p:nvSpPr>
        <p:spPr>
          <a:xfrm>
            <a:off x="838200" y="2362200"/>
            <a:ext cx="7239000" cy="4495800"/>
          </a:xfrm>
        </p:spPr>
        <p:txBody>
          <a:bodyPr>
            <a:normAutofit/>
          </a:bodyPr>
          <a:lstStyle/>
          <a:p>
            <a:r>
              <a:rPr lang="en-US" sz="2000" dirty="0" smtClean="0"/>
              <a:t>Introduction</a:t>
            </a:r>
          </a:p>
          <a:p>
            <a:r>
              <a:rPr lang="en-US" dirty="0" smtClean="0"/>
              <a:t>Abstract</a:t>
            </a:r>
            <a:endParaRPr lang="en-US" dirty="0"/>
          </a:p>
          <a:p>
            <a:r>
              <a:rPr lang="en-US" sz="2000" dirty="0" smtClean="0"/>
              <a:t>Methodology </a:t>
            </a:r>
            <a:endParaRPr lang="en-US" sz="2000" dirty="0"/>
          </a:p>
          <a:p>
            <a:r>
              <a:rPr lang="en-US" sz="2000" dirty="0" smtClean="0"/>
              <a:t>Data 	</a:t>
            </a:r>
          </a:p>
          <a:p>
            <a:r>
              <a:rPr lang="en-US" sz="2000" dirty="0" smtClean="0"/>
              <a:t>Results</a:t>
            </a:r>
          </a:p>
          <a:p>
            <a:r>
              <a:rPr lang="en-US" sz="2000" dirty="0" smtClean="0"/>
              <a:t>Conclusion	</a:t>
            </a:r>
          </a:p>
          <a:p>
            <a:r>
              <a:rPr lang="en-US" sz="2000" dirty="0" smtClean="0"/>
              <a:t>Future Work</a:t>
            </a:r>
          </a:p>
          <a:p>
            <a:r>
              <a:rPr lang="en-US" sz="2000" dirty="0" smtClean="0"/>
              <a:t>Acknowledgements</a:t>
            </a:r>
          </a:p>
          <a:p>
            <a:r>
              <a:rPr lang="en-US" sz="2000" dirty="0" smtClean="0"/>
              <a:t>References</a:t>
            </a:r>
            <a:endParaRPr lang="en-US" sz="2000" dirty="0"/>
          </a:p>
          <a:p>
            <a:r>
              <a:rPr lang="en-US" sz="2000" dirty="0" smtClean="0"/>
              <a:t>Questions</a:t>
            </a:r>
          </a:p>
          <a:p>
            <a:pPr lvl="3"/>
            <a:endParaRPr lang="en-US" sz="2000" dirty="0" smtClean="0"/>
          </a:p>
          <a:p>
            <a:pPr lvl="2"/>
            <a:endParaRPr lang="en-US" sz="2000" dirty="0"/>
          </a:p>
        </p:txBody>
      </p:sp>
      <p:pic>
        <p:nvPicPr>
          <p:cNvPr id="4" name="Picture 2" descr="http://berkshirecreative.org/blog/wp-content/uploads/2010/08/RTT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0050" y="0"/>
            <a:ext cx="4933950" cy="1957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6602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6512511" cy="1143000"/>
          </a:xfrm>
        </p:spPr>
        <p:txBody>
          <a:bodyPr/>
          <a:lstStyle/>
          <a:p>
            <a:pPr algn="l"/>
            <a:r>
              <a:rPr lang="en-US" dirty="0" smtClean="0">
                <a:solidFill>
                  <a:srgbClr val="FF0000"/>
                </a:solidFill>
              </a:rPr>
              <a:t>Introduction</a:t>
            </a:r>
            <a:endParaRPr lang="en-US" dirty="0">
              <a:solidFill>
                <a:srgbClr val="FF0000"/>
              </a:solidFill>
            </a:endParaRPr>
          </a:p>
        </p:txBody>
      </p:sp>
      <p:sp>
        <p:nvSpPr>
          <p:cNvPr id="3" name="Content Placeholder 2"/>
          <p:cNvSpPr>
            <a:spLocks noGrp="1"/>
          </p:cNvSpPr>
          <p:nvPr>
            <p:ph sz="quarter" idx="13"/>
          </p:nvPr>
        </p:nvSpPr>
        <p:spPr>
          <a:xfrm>
            <a:off x="914400" y="2362200"/>
            <a:ext cx="7315200" cy="3810000"/>
          </a:xfrm>
        </p:spPr>
        <p:txBody>
          <a:bodyPr>
            <a:normAutofit fontScale="92500"/>
          </a:bodyPr>
          <a:lstStyle/>
          <a:p>
            <a:r>
              <a:rPr lang="en-US" dirty="0"/>
              <a:t>The </a:t>
            </a:r>
            <a:r>
              <a:rPr lang="en-US" b="1" dirty="0"/>
              <a:t>ECSU Math Sprint Competition</a:t>
            </a:r>
            <a:r>
              <a:rPr lang="en-US" dirty="0"/>
              <a:t> fosters to enhance the skills and talents of public school students in the area of mathematics and science. </a:t>
            </a:r>
          </a:p>
          <a:p>
            <a:r>
              <a:rPr lang="en-US" dirty="0"/>
              <a:t>The </a:t>
            </a:r>
            <a:r>
              <a:rPr lang="en-US" b="1" dirty="0"/>
              <a:t>ECSU Math Sprint Competition </a:t>
            </a:r>
            <a:r>
              <a:rPr lang="en-US" dirty="0"/>
              <a:t>serves as a motivator to encourage students to strive toward success on the state’s end of year test in the discipline. </a:t>
            </a:r>
          </a:p>
          <a:p>
            <a:r>
              <a:rPr lang="en-US" dirty="0"/>
              <a:t>The </a:t>
            </a:r>
            <a:r>
              <a:rPr lang="en-US" b="1" dirty="0"/>
              <a:t>ECSU Math Sprint Competition</a:t>
            </a:r>
            <a:r>
              <a:rPr lang="en-US" dirty="0"/>
              <a:t> insures that students will learn how to function in cooperative learning groups and acquire teambuilding skills.  </a:t>
            </a:r>
          </a:p>
          <a:p>
            <a:r>
              <a:rPr lang="en-US" dirty="0"/>
              <a:t>The </a:t>
            </a:r>
            <a:r>
              <a:rPr lang="en-US" b="1" dirty="0"/>
              <a:t>ECSU Math Sprint Competition</a:t>
            </a:r>
            <a:r>
              <a:rPr lang="en-US" dirty="0"/>
              <a:t> functions as a catalyst for future careers in the field of mathematics and science. </a:t>
            </a:r>
          </a:p>
        </p:txBody>
      </p:sp>
    </p:spTree>
    <p:extLst>
      <p:ext uri="{BB962C8B-B14F-4D97-AF65-F5344CB8AC3E}">
        <p14:creationId xmlns:p14="http://schemas.microsoft.com/office/powerpoint/2010/main" val="31823072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7696200" cy="1143000"/>
          </a:xfrm>
        </p:spPr>
        <p:txBody>
          <a:bodyPr/>
          <a:lstStyle/>
          <a:p>
            <a:pPr algn="l"/>
            <a:r>
              <a:rPr lang="en-US" dirty="0" smtClean="0">
                <a:solidFill>
                  <a:srgbClr val="FF0000"/>
                </a:solidFill>
              </a:rPr>
              <a:t>Grade Level Breakdown</a:t>
            </a:r>
            <a:endParaRPr lang="en-US" dirty="0">
              <a:solidFill>
                <a:srgbClr val="FF0000"/>
              </a:solidFill>
            </a:endParaRPr>
          </a:p>
        </p:txBody>
      </p:sp>
      <p:sp>
        <p:nvSpPr>
          <p:cNvPr id="3" name="Content Placeholder 2"/>
          <p:cNvSpPr>
            <a:spLocks noGrp="1"/>
          </p:cNvSpPr>
          <p:nvPr>
            <p:ph sz="quarter" idx="13"/>
          </p:nvPr>
        </p:nvSpPr>
        <p:spPr>
          <a:xfrm>
            <a:off x="381000" y="2209800"/>
            <a:ext cx="8001000" cy="4419600"/>
          </a:xfrm>
        </p:spPr>
        <p:txBody>
          <a:bodyPr>
            <a:normAutofit fontScale="70000" lnSpcReduction="20000"/>
          </a:bodyPr>
          <a:lstStyle/>
          <a:p>
            <a:r>
              <a:rPr lang="en-US" dirty="0"/>
              <a:t>In </a:t>
            </a:r>
            <a:r>
              <a:rPr lang="en-US" b="1" dirty="0"/>
              <a:t>Grade 3</a:t>
            </a:r>
            <a:r>
              <a:rPr lang="en-US" dirty="0"/>
              <a:t>, instructional time should focus on four critical areas: (1) developing understanding of multiplication and division and strategies for multiplication and division within 100; (2) developing understanding of fractions, especially unit fractions (fractions with numerator 1); (3) developing understanding of the structure of rectangular arrays and of area; and (4) describing and analyzing two-dimensional shapes</a:t>
            </a:r>
            <a:r>
              <a:rPr lang="en-US" dirty="0" smtClean="0"/>
              <a:t>.</a:t>
            </a:r>
            <a:endParaRPr lang="en-US" dirty="0"/>
          </a:p>
          <a:p>
            <a:r>
              <a:rPr lang="en-US" dirty="0"/>
              <a:t>In </a:t>
            </a:r>
            <a:r>
              <a:rPr lang="en-US" b="1" dirty="0"/>
              <a:t>Grade 4</a:t>
            </a:r>
            <a:r>
              <a:rPr lang="en-US" dirty="0"/>
              <a:t>, instructional time should focus on three critical areas: (1) developing understanding and fluency with multi-digit multiplication, and developing understanding of dividing to find quotients involving multi-digit dividends; (2) developing an understanding of fraction equivalence, addition and subtraction of fractions with like denominators, and multiplication of fractions by whole numbers; (3) understanding that geometric figures can be analyzed and classified based on their properties, such as having parallel sides, perpendicular sides, particular angle measures, and symmetry</a:t>
            </a:r>
            <a:r>
              <a:rPr lang="en-US" dirty="0" smtClean="0"/>
              <a:t>.</a:t>
            </a:r>
            <a:endParaRPr lang="en-US" dirty="0"/>
          </a:p>
          <a:p>
            <a:r>
              <a:rPr lang="en-US" dirty="0"/>
              <a:t>In </a:t>
            </a:r>
            <a:r>
              <a:rPr lang="en-US" b="1" dirty="0"/>
              <a:t>Grade 5</a:t>
            </a:r>
            <a:r>
              <a:rPr lang="en-US" dirty="0"/>
              <a:t>, instructional time should focus on three critical areas: (1) developing fluency with addition and subtraction of fractions, and developing understanding of the multiplication of fractions and of division of fractions in limited cases (unit fractions divided by whole numbers and whole numbers divided by unit fractions); (2) extending division to 2-digit divisors, integrating decimal fractions into the place value system and developing understanding of operations with decimals to hundredths, and developing fluency with whole number and decimal operations; and (3) developing understanding of volume.</a:t>
            </a:r>
          </a:p>
          <a:p>
            <a:endParaRPr lang="en-US" dirty="0"/>
          </a:p>
        </p:txBody>
      </p:sp>
    </p:spTree>
    <p:extLst>
      <p:ext uri="{BB962C8B-B14F-4D97-AF65-F5344CB8AC3E}">
        <p14:creationId xmlns:p14="http://schemas.microsoft.com/office/powerpoint/2010/main" val="2705357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1600200"/>
            <a:ext cx="8839200" cy="5867400"/>
          </a:xfrm>
        </p:spPr>
        <p:txBody>
          <a:bodyPr>
            <a:normAutofit fontScale="55000" lnSpcReduction="20000"/>
          </a:bodyPr>
          <a:lstStyle/>
          <a:p>
            <a:r>
              <a:rPr lang="en-US" sz="2900" dirty="0">
                <a:latin typeface="Times New Roman" pitchFamily="18" charset="0"/>
                <a:cs typeface="Times New Roman" pitchFamily="18" charset="0"/>
              </a:rPr>
              <a:t>Given Virginia’s Standards of Learning (SOL) (1995) mandates, Virginia’s elementary teachers and school leaders utilized research for teaching methods that encouraged gains on the end of course mathematics tests.  The relationship between teacher motivation methods and student achievement on Virginia’s End of Course SOL Test for elementary deserves investigation. Camelot Elementary School is a Title I school housing high concentrations of minority students who normally achieve lower test score gains than students in other district and state schools.  Camelot has a student population receiving at least seventy percent free and reduced lunch nested in a low middle class neighborhood in Chesapeake, Virginia. This research was based on school effectiveness by developing and testing hypotheses about the specific relationships between student competition and statewide testing results in elementary mathematics for grades three, four, and five at Camelot Elementary School in Chesapeake, Virginia. The study compiled data from the “Math Sprint Competition”, a series of student group related reviews of state released test items in a math test relay format. Research focused on methods for motivating a group of students motivated by the use of a math sprint competition from 2005 to 2010 to show achievement growth during the same time period. Students must maintain an annual pass rate in mathematics to meet Annual Yearly Progress (AYP) as recommended by the national “No Child Left Behind Act” of 2001. Student learning activities were compared from teaching methods that included: direct instruction, problem-based learning, technology aided instruction, cooperative learning, manipulative, models, and multiple representations, communication, and study skills. A cohort of twenty mathematics teachers from Camelot Elementary School participated in this research to ascertain how frequently they used research-based teaching methods and determined the influence of teaching methods on their students’ achievement. A multiple regression analysis was used to show results from a 40-item statewide test for each grade level. Individual Pearson Product Moment Correlations were conducted to determine which variables possess strong and statistically significant relationships. This analysis determined if gains on the end of the year SOL mathematics scores were a result of an impact of the series of math sprint competitions used as motivators before </a:t>
            </a:r>
            <a:r>
              <a:rPr lang="en-US" sz="2900" dirty="0" smtClean="0">
                <a:latin typeface="Times New Roman" pitchFamily="18" charset="0"/>
                <a:cs typeface="Times New Roman" pitchFamily="18" charset="0"/>
              </a:rPr>
              <a:t>each benchmark </a:t>
            </a:r>
            <a:r>
              <a:rPr lang="en-US" sz="2900" dirty="0">
                <a:latin typeface="Times New Roman" pitchFamily="18" charset="0"/>
                <a:cs typeface="Times New Roman" pitchFamily="18" charset="0"/>
              </a:rPr>
              <a:t>assessment leading to the SOL tests in 3rd, 4th, and 5th grade mathematics</a:t>
            </a:r>
            <a:r>
              <a:rPr lang="en-US" sz="2400" b="1" dirty="0">
                <a:latin typeface="Calibri (Body)"/>
                <a:cs typeface="Calibri (Body)"/>
              </a:rPr>
              <a:t>.</a:t>
            </a:r>
            <a:r>
              <a:rPr lang="en-US" sz="3600" b="1" i="1" dirty="0">
                <a:latin typeface="Calibri (Body)"/>
                <a:cs typeface="Calibri (Body)"/>
              </a:rPr>
              <a:t>	</a:t>
            </a:r>
          </a:p>
          <a:p>
            <a:endParaRPr lang="en-US" dirty="0"/>
          </a:p>
        </p:txBody>
      </p:sp>
      <p:sp>
        <p:nvSpPr>
          <p:cNvPr id="4" name="Title 3"/>
          <p:cNvSpPr>
            <a:spLocks noGrp="1"/>
          </p:cNvSpPr>
          <p:nvPr>
            <p:ph type="ctrTitle"/>
          </p:nvPr>
        </p:nvSpPr>
        <p:spPr>
          <a:xfrm>
            <a:off x="0" y="381000"/>
            <a:ext cx="6739467" cy="838199"/>
          </a:xfrm>
        </p:spPr>
        <p:txBody>
          <a:bodyPr/>
          <a:lstStyle/>
          <a:p>
            <a:r>
              <a:rPr lang="en-US" dirty="0" smtClean="0">
                <a:solidFill>
                  <a:srgbClr val="FF0000"/>
                </a:solidFill>
              </a:rPr>
              <a:t>Abstract</a:t>
            </a:r>
            <a:endParaRPr lang="en-US" dirty="0">
              <a:solidFill>
                <a:srgbClr val="FF0000"/>
              </a:solidFill>
            </a:endParaRPr>
          </a:p>
        </p:txBody>
      </p:sp>
    </p:spTree>
    <p:extLst>
      <p:ext uri="{BB962C8B-B14F-4D97-AF65-F5344CB8AC3E}">
        <p14:creationId xmlns:p14="http://schemas.microsoft.com/office/powerpoint/2010/main" val="80491331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0"/>
            <a:ext cx="6512511" cy="1143000"/>
          </a:xfrm>
        </p:spPr>
        <p:txBody>
          <a:bodyPr/>
          <a:lstStyle/>
          <a:p>
            <a:pPr algn="l"/>
            <a:r>
              <a:rPr lang="en-US" dirty="0" smtClean="0">
                <a:solidFill>
                  <a:srgbClr val="FF0000"/>
                </a:solidFill>
              </a:rPr>
              <a:t>Methodology </a:t>
            </a:r>
            <a:r>
              <a:rPr lang="en-US" dirty="0" smtClean="0"/>
              <a:t> </a:t>
            </a:r>
            <a:endParaRPr lang="en-US" dirty="0"/>
          </a:p>
        </p:txBody>
      </p:sp>
      <p:sp>
        <p:nvSpPr>
          <p:cNvPr id="3" name="Content Placeholder 2"/>
          <p:cNvSpPr>
            <a:spLocks noGrp="1"/>
          </p:cNvSpPr>
          <p:nvPr>
            <p:ph sz="quarter" idx="13"/>
          </p:nvPr>
        </p:nvSpPr>
        <p:spPr>
          <a:xfrm>
            <a:off x="304800" y="2590800"/>
            <a:ext cx="5410200" cy="3474720"/>
          </a:xfrm>
        </p:spPr>
        <p:txBody>
          <a:bodyPr/>
          <a:lstStyle/>
          <a:p>
            <a:r>
              <a:rPr lang="en-US" dirty="0" smtClean="0"/>
              <a:t>Students are divided into groups 3-4, a leader of the group comes to the front of the room to retrieve their problems and return to their group. </a:t>
            </a:r>
          </a:p>
          <a:p>
            <a:r>
              <a:rPr lang="en-US" dirty="0" smtClean="0"/>
              <a:t>The students collectively work out the problems given and once completed return to the front  of the room to drop off their answers and retrieve another question. </a:t>
            </a:r>
            <a:endParaRPr lang="en-US" dirty="0"/>
          </a:p>
        </p:txBody>
      </p:sp>
      <p:pic>
        <p:nvPicPr>
          <p:cNvPr id="4" name="Picture 3" descr="100_2031"/>
          <p:cNvPicPr/>
          <p:nvPr/>
        </p:nvPicPr>
        <p:blipFill>
          <a:blip r:embed="rId2"/>
          <a:srcRect/>
          <a:stretch>
            <a:fillRect/>
          </a:stretch>
        </p:blipFill>
        <p:spPr bwMode="auto">
          <a:xfrm>
            <a:off x="5867400" y="1676400"/>
            <a:ext cx="3191071" cy="2133600"/>
          </a:xfrm>
          <a:prstGeom prst="rect">
            <a:avLst/>
          </a:prstGeom>
          <a:noFill/>
          <a:ln w="9525">
            <a:noFill/>
            <a:miter lim="800000"/>
            <a:headEnd/>
            <a:tailEnd/>
          </a:ln>
        </p:spPr>
      </p:pic>
      <p:pic>
        <p:nvPicPr>
          <p:cNvPr id="5" name="Picture 4" descr="100_2016"/>
          <p:cNvPicPr/>
          <p:nvPr/>
        </p:nvPicPr>
        <p:blipFill>
          <a:blip r:embed="rId3"/>
          <a:srcRect/>
          <a:stretch>
            <a:fillRect/>
          </a:stretch>
        </p:blipFill>
        <p:spPr bwMode="auto">
          <a:xfrm>
            <a:off x="5867400" y="3810000"/>
            <a:ext cx="3191071" cy="2362200"/>
          </a:xfrm>
          <a:prstGeom prst="rect">
            <a:avLst/>
          </a:prstGeom>
          <a:noFill/>
          <a:ln w="9525">
            <a:noFill/>
            <a:miter lim="800000"/>
            <a:headEnd/>
            <a:tailEnd/>
          </a:ln>
        </p:spPr>
      </p:pic>
    </p:spTree>
    <p:extLst>
      <p:ext uri="{BB962C8B-B14F-4D97-AF65-F5344CB8AC3E}">
        <p14:creationId xmlns:p14="http://schemas.microsoft.com/office/powerpoint/2010/main" val="24169956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00"/>
            <a:ext cx="6512511" cy="1143000"/>
          </a:xfrm>
        </p:spPr>
        <p:txBody>
          <a:bodyPr/>
          <a:lstStyle/>
          <a:p>
            <a:pPr algn="l"/>
            <a:r>
              <a:rPr lang="en-US" dirty="0" smtClean="0">
                <a:solidFill>
                  <a:srgbClr val="FF0000"/>
                </a:solidFill>
              </a:rPr>
              <a:t>Data</a:t>
            </a:r>
            <a:endParaRPr lang="en-US" dirty="0">
              <a:solidFill>
                <a:srgbClr val="FF0000"/>
              </a:solidFill>
            </a:endParaRPr>
          </a:p>
        </p:txBody>
      </p:sp>
      <p:sp>
        <p:nvSpPr>
          <p:cNvPr id="3" name="Content Placeholder 2"/>
          <p:cNvSpPr>
            <a:spLocks noGrp="1"/>
          </p:cNvSpPr>
          <p:nvPr>
            <p:ph sz="quarter" idx="13"/>
          </p:nvPr>
        </p:nvSpPr>
        <p:spPr>
          <a:xfrm>
            <a:off x="990600" y="2286000"/>
            <a:ext cx="6400800" cy="3474720"/>
          </a:xfrm>
        </p:spPr>
        <p:txBody>
          <a:bodyPr>
            <a:normAutofit fontScale="85000" lnSpcReduction="10000"/>
          </a:bodyPr>
          <a:lstStyle/>
          <a:p>
            <a:r>
              <a:rPr lang="en-US" sz="2400" dirty="0">
                <a:latin typeface="Times New Roman"/>
                <a:cs typeface="Times New Roman"/>
              </a:rPr>
              <a:t>For the purpose of this analysis, the SOL math test scores of Camelot Elementary School 3rd,</a:t>
            </a:r>
            <a:r>
              <a:rPr lang="en-US" sz="2400" baseline="30000" dirty="0">
                <a:latin typeface="Times New Roman"/>
                <a:cs typeface="Times New Roman"/>
              </a:rPr>
              <a:t> </a:t>
            </a:r>
            <a:r>
              <a:rPr lang="en-US" sz="2400" dirty="0">
                <a:latin typeface="Times New Roman"/>
                <a:cs typeface="Times New Roman"/>
              </a:rPr>
              <a:t>4</a:t>
            </a:r>
            <a:r>
              <a:rPr lang="en-US" sz="2400" baseline="30000" dirty="0">
                <a:latin typeface="Times New Roman"/>
                <a:cs typeface="Times New Roman"/>
              </a:rPr>
              <a:t>th</a:t>
            </a:r>
            <a:r>
              <a:rPr lang="en-US" sz="2400" dirty="0">
                <a:latin typeface="Times New Roman"/>
                <a:cs typeface="Times New Roman"/>
              </a:rPr>
              <a:t>, and 5</a:t>
            </a:r>
            <a:r>
              <a:rPr lang="en-US" sz="2400" baseline="30000" dirty="0">
                <a:latin typeface="Times New Roman"/>
                <a:cs typeface="Times New Roman"/>
              </a:rPr>
              <a:t>th</a:t>
            </a:r>
            <a:r>
              <a:rPr lang="en-US" sz="2400" dirty="0">
                <a:latin typeface="Times New Roman"/>
                <a:cs typeface="Times New Roman"/>
              </a:rPr>
              <a:t> grade students were used.  The cohorts were students tested in the third grade for the 2002-2007 and fifth grade for the 2002-2007 end of the year SOL mathematics tests for the fall of 2001 school year through the spring of 2007 school year (six years).  These students included in the analysis also attended Camelot Elementary School for three consecutive years in grades three, four, and five.  </a:t>
            </a:r>
          </a:p>
          <a:p>
            <a:pPr marL="45720" indent="0">
              <a:buNone/>
            </a:pPr>
            <a:r>
              <a:rPr lang="en-US" sz="2400" dirty="0" smtClean="0"/>
              <a:t>	</a:t>
            </a:r>
          </a:p>
          <a:p>
            <a:pPr marL="45720" indent="0">
              <a:buNone/>
            </a:pPr>
            <a:r>
              <a:rPr lang="en-US" sz="2400" dirty="0"/>
              <a:t>	</a:t>
            </a:r>
            <a:endParaRPr lang="en-US" sz="2400" dirty="0">
              <a:latin typeface="Times New Roman"/>
              <a:cs typeface="Times New Roman"/>
            </a:endParaRPr>
          </a:p>
          <a:p>
            <a:endParaRPr lang="en-US" dirty="0"/>
          </a:p>
        </p:txBody>
      </p:sp>
      <p:sp>
        <p:nvSpPr>
          <p:cNvPr id="4" name="TextBox 3"/>
          <p:cNvSpPr txBox="1"/>
          <p:nvPr/>
        </p:nvSpPr>
        <p:spPr>
          <a:xfrm>
            <a:off x="1752600" y="4876799"/>
            <a:ext cx="5334000" cy="1477328"/>
          </a:xfrm>
          <a:prstGeom prst="rect">
            <a:avLst/>
          </a:prstGeom>
          <a:noFill/>
        </p:spPr>
        <p:txBody>
          <a:bodyPr wrap="square" rtlCol="0">
            <a:spAutoFit/>
          </a:bodyPr>
          <a:lstStyle/>
          <a:p>
            <a:pPr marL="45720" indent="0">
              <a:buNone/>
            </a:pPr>
            <a:r>
              <a:rPr lang="en-US" dirty="0"/>
              <a:t>SOL score ranges are as follows:</a:t>
            </a:r>
          </a:p>
          <a:p>
            <a:pPr marL="45720" indent="0">
              <a:buNone/>
            </a:pPr>
            <a:r>
              <a:rPr lang="en-US" b="1" dirty="0"/>
              <a:t>	Perfect Scores	600</a:t>
            </a:r>
            <a:endParaRPr lang="en-US" dirty="0"/>
          </a:p>
          <a:p>
            <a:pPr marL="45720" indent="0">
              <a:buNone/>
            </a:pPr>
            <a:r>
              <a:rPr lang="en-US" b="1" dirty="0"/>
              <a:t>	Pass Advance  	500-599</a:t>
            </a:r>
            <a:endParaRPr lang="en-US" dirty="0"/>
          </a:p>
          <a:p>
            <a:pPr marL="45720" indent="0">
              <a:buNone/>
            </a:pPr>
            <a:r>
              <a:rPr lang="en-US" b="1" dirty="0"/>
              <a:t>	Pass		400-499</a:t>
            </a:r>
            <a:endParaRPr lang="en-US" dirty="0"/>
          </a:p>
          <a:p>
            <a:pPr marL="45720" indent="0">
              <a:buNone/>
            </a:pPr>
            <a:r>
              <a:rPr lang="en-US" b="1" dirty="0"/>
              <a:t>	Fail 		Below 400</a:t>
            </a:r>
            <a:endParaRPr lang="en-US" dirty="0">
              <a:latin typeface="Times New Roman"/>
              <a:cs typeface="Times New Roman"/>
            </a:endParaRPr>
          </a:p>
        </p:txBody>
      </p:sp>
    </p:spTree>
    <p:extLst>
      <p:ext uri="{BB962C8B-B14F-4D97-AF65-F5344CB8AC3E}">
        <p14:creationId xmlns:p14="http://schemas.microsoft.com/office/powerpoint/2010/main" val="39437871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6512511" cy="1143000"/>
          </a:xfrm>
        </p:spPr>
        <p:txBody>
          <a:bodyPr/>
          <a:lstStyle/>
          <a:p>
            <a:pPr algn="l"/>
            <a:r>
              <a:rPr lang="en-US" dirty="0" smtClean="0">
                <a:solidFill>
                  <a:srgbClr val="FF0000"/>
                </a:solidFill>
              </a:rPr>
              <a:t>Results</a:t>
            </a:r>
            <a:endParaRPr lang="en-US" dirty="0">
              <a:solidFill>
                <a:srgbClr val="FF0000"/>
              </a:solidFill>
            </a:endParaRPr>
          </a:p>
        </p:txBody>
      </p:sp>
      <p:sp>
        <p:nvSpPr>
          <p:cNvPr id="5" name="Content Placeholder 4"/>
          <p:cNvSpPr>
            <a:spLocks noGrp="1"/>
          </p:cNvSpPr>
          <p:nvPr>
            <p:ph sz="quarter" idx="13"/>
          </p:nvPr>
        </p:nvSpPr>
        <p:spPr>
          <a:xfrm>
            <a:off x="6019799" y="2452254"/>
            <a:ext cx="3030681" cy="3948545"/>
          </a:xfrm>
        </p:spPr>
        <p:txBody>
          <a:bodyPr/>
          <a:lstStyle/>
          <a:p>
            <a:r>
              <a:rPr lang="en-US" dirty="0" smtClean="0"/>
              <a:t>Graph shows the scores for the students SOL scores in the third grade due to the math sprint competition throughout the five year interval. </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2438400"/>
            <a:ext cx="5184843"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0096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2" y="1324168"/>
            <a:ext cx="6512511" cy="1143000"/>
          </a:xfrm>
        </p:spPr>
        <p:txBody>
          <a:bodyPr/>
          <a:lstStyle/>
          <a:p>
            <a:pPr algn="l"/>
            <a:r>
              <a:rPr lang="en-US" dirty="0" smtClean="0">
                <a:solidFill>
                  <a:srgbClr val="FF0000"/>
                </a:solidFill>
              </a:rPr>
              <a:t>Results Cont</a:t>
            </a:r>
            <a:r>
              <a:rPr lang="en-US" dirty="0">
                <a:solidFill>
                  <a:srgbClr val="FF0000"/>
                </a:solidFill>
              </a:rPr>
              <a:t>.</a:t>
            </a:r>
          </a:p>
        </p:txBody>
      </p:sp>
      <p:sp>
        <p:nvSpPr>
          <p:cNvPr id="5" name="Content Placeholder 4"/>
          <p:cNvSpPr>
            <a:spLocks noGrp="1"/>
          </p:cNvSpPr>
          <p:nvPr>
            <p:ph sz="quarter" idx="13"/>
          </p:nvPr>
        </p:nvSpPr>
        <p:spPr>
          <a:xfrm>
            <a:off x="6095999" y="2819400"/>
            <a:ext cx="3020291" cy="3474720"/>
          </a:xfrm>
        </p:spPr>
        <p:txBody>
          <a:bodyPr/>
          <a:lstStyle/>
          <a:p>
            <a:r>
              <a:rPr lang="en-US" dirty="0"/>
              <a:t>Graph shows the scores for the students SOL </a:t>
            </a:r>
            <a:r>
              <a:rPr lang="en-US" dirty="0" smtClean="0"/>
              <a:t>scores in the fourth grade </a:t>
            </a:r>
            <a:r>
              <a:rPr lang="en-US" dirty="0"/>
              <a:t>due to the math sprint competition throughout the five year interval. </a:t>
            </a:r>
          </a:p>
          <a:p>
            <a:endParaRPr lang="en-US" dirty="0"/>
          </a:p>
        </p:txBody>
      </p:sp>
      <p:graphicFrame>
        <p:nvGraphicFramePr>
          <p:cNvPr id="6" name="Picture 6"/>
          <p:cNvGraphicFramePr>
            <a:graphicFrameLocks noChangeAspect="1"/>
          </p:cNvGraphicFramePr>
          <p:nvPr>
            <p:extLst>
              <p:ext uri="{D42A27DB-BD31-4B8C-83A1-F6EECF244321}">
                <p14:modId xmlns:p14="http://schemas.microsoft.com/office/powerpoint/2010/main" val="2341634913"/>
              </p:ext>
            </p:extLst>
          </p:nvPr>
        </p:nvGraphicFramePr>
        <p:xfrm>
          <a:off x="152400" y="2438400"/>
          <a:ext cx="53340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17300764"/>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Slipstream</Template>
  <TotalTime>2588</TotalTime>
  <Words>1627</Words>
  <Application>Microsoft Macintosh PowerPoint</Application>
  <PresentationFormat>On-screen Show (4:3)</PresentationFormat>
  <Paragraphs>113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Slipstream</vt:lpstr>
      <vt:lpstr>Five-Year View of Math Sprint Competition  at  Camelot Elementary School 2005-2010</vt:lpstr>
      <vt:lpstr>Overview</vt:lpstr>
      <vt:lpstr>Introduction</vt:lpstr>
      <vt:lpstr>Grade Level Breakdown</vt:lpstr>
      <vt:lpstr>Abstract</vt:lpstr>
      <vt:lpstr>Methodology  </vt:lpstr>
      <vt:lpstr>Data</vt:lpstr>
      <vt:lpstr>Results</vt:lpstr>
      <vt:lpstr>Results Cont.</vt:lpstr>
      <vt:lpstr>Results Cont. </vt:lpstr>
      <vt:lpstr>Annual Yearly Progress Projections</vt:lpstr>
      <vt:lpstr>Conclusion</vt:lpstr>
      <vt:lpstr>Future Work</vt:lpstr>
      <vt:lpstr>Acknowledgements </vt:lpstr>
      <vt:lpstr>References</vt:lpstr>
      <vt:lpstr>Questions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Nadirah</dc:creator>
  <cp:lastModifiedBy>CERSER</cp:lastModifiedBy>
  <cp:revision>18</cp:revision>
  <dcterms:created xsi:type="dcterms:W3CDTF">2011-12-06T20:33:17Z</dcterms:created>
  <dcterms:modified xsi:type="dcterms:W3CDTF">2011-12-08T12:11:32Z</dcterms:modified>
</cp:coreProperties>
</file>